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480"/>
    <a:srgbClr val="2E2C2D"/>
    <a:srgbClr val="47627F"/>
    <a:srgbClr val="04105A"/>
    <a:srgbClr val="ED613E"/>
    <a:srgbClr val="BF3C48"/>
    <a:srgbClr val="856E45"/>
    <a:srgbClr val="6F267F"/>
    <a:srgbClr val="FECB00"/>
    <a:srgbClr val="72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40;&#1041;&#1054;&#1058;&#1040;\&#1071;&#1065;&#1045;&#1053;&#1050;&#1054;\&#1058;&#1072;&#1073;&#1083;&#1080;&#109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40;&#1041;&#1054;&#1058;&#1040;\&#1071;&#1065;&#1045;&#1053;&#1050;&#1054;\&#1058;&#1072;&#1073;&#1083;&#1080;&#109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Дорожно-транспортная обстановка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Лист1!$F$19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Лист1!$E$20:$E$23</c:f>
              <c:strCache>
                <c:ptCount val="4"/>
                <c:pt idx="0">
                  <c:v>ДТП</c:v>
                </c:pt>
                <c:pt idx="1">
                  <c:v>Ранено</c:v>
                </c:pt>
                <c:pt idx="2">
                  <c:v>Погибло</c:v>
                </c:pt>
                <c:pt idx="3">
                  <c:v>По вине водителей в нетрезвом состоянии</c:v>
                </c:pt>
              </c:strCache>
            </c:strRef>
          </c:cat>
          <c:val>
            <c:numRef>
              <c:f>Лист1!$F$20:$F$23</c:f>
              <c:numCache>
                <c:formatCode>General</c:formatCode>
                <c:ptCount val="4"/>
                <c:pt idx="0">
                  <c:v>590</c:v>
                </c:pt>
                <c:pt idx="1">
                  <c:v>628</c:v>
                </c:pt>
                <c:pt idx="2">
                  <c:v>31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3-49E1-8DC8-14D62F15A832}"/>
            </c:ext>
          </c:extLst>
        </c:ser>
        <c:ser>
          <c:idx val="1"/>
          <c:order val="1"/>
          <c:tx>
            <c:strRef>
              <c:f>Лист1!$G$19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Лист1!$E$20:$E$23</c:f>
              <c:strCache>
                <c:ptCount val="4"/>
                <c:pt idx="0">
                  <c:v>ДТП</c:v>
                </c:pt>
                <c:pt idx="1">
                  <c:v>Ранено</c:v>
                </c:pt>
                <c:pt idx="2">
                  <c:v>Погибло</c:v>
                </c:pt>
                <c:pt idx="3">
                  <c:v>По вине водителей в нетрезвом состоянии</c:v>
                </c:pt>
              </c:strCache>
            </c:strRef>
          </c:cat>
          <c:val>
            <c:numRef>
              <c:f>Лист1!$G$20:$G$23</c:f>
              <c:numCache>
                <c:formatCode>General</c:formatCode>
                <c:ptCount val="4"/>
                <c:pt idx="0">
                  <c:v>589</c:v>
                </c:pt>
                <c:pt idx="1">
                  <c:v>633</c:v>
                </c:pt>
                <c:pt idx="2">
                  <c:v>33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83-49E1-8DC8-14D62F15A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48832"/>
        <c:axId val="120250400"/>
      </c:barChart>
      <c:catAx>
        <c:axId val="120248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0250400"/>
        <c:crosses val="autoZero"/>
        <c:auto val="1"/>
        <c:lblAlgn val="ctr"/>
        <c:lblOffset val="100"/>
        <c:noMultiLvlLbl val="0"/>
      </c:catAx>
      <c:valAx>
        <c:axId val="12025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0248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2020 год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Лист1!$F$25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4F-44C2-AEAB-8C4B74B3A0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4F-44C2-AEAB-8C4B74B3A0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4F-44C2-AEAB-8C4B74B3A0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4F-44C2-AEAB-8C4B74B3A08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24F-44C2-AEAB-8C4B74B3A08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24F-44C2-AEAB-8C4B74B3A08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24F-44C2-AEAB-8C4B74B3A08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24F-44C2-AEAB-8C4B74B3A08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24F-44C2-AEAB-8C4B74B3A08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24F-44C2-AEAB-8C4B74B3A0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Лист1!$E$26:$E$35</c:f>
              <c:strCache>
                <c:ptCount val="10"/>
                <c:pt idx="0">
                  <c:v>Наезд на пешеходов</c:v>
                </c:pt>
                <c:pt idx="1">
                  <c:v>Опрокидывание ТС</c:v>
                </c:pt>
                <c:pt idx="2">
                  <c:v>Наезд на препятствие</c:v>
                </c:pt>
                <c:pt idx="3">
                  <c:v>Столкновение с ударом сзади</c:v>
                </c:pt>
                <c:pt idx="4">
                  <c:v>Столкновение на перекрестке</c:v>
                </c:pt>
                <c:pt idx="5">
                  <c:v>Лобовое столкновение</c:v>
                </c:pt>
                <c:pt idx="6">
                  <c:v>Попутное столкновение</c:v>
                </c:pt>
                <c:pt idx="7">
                  <c:v>Наезд на стоящее ТС</c:v>
                </c:pt>
                <c:pt idx="8">
                  <c:v>Наезд на велосипедистов</c:v>
                </c:pt>
                <c:pt idx="9">
                  <c:v>Прочее</c:v>
                </c:pt>
              </c:strCache>
            </c:strRef>
          </c:cat>
          <c:val>
            <c:numRef>
              <c:f>Лист1!$F$26:$F$35</c:f>
              <c:numCache>
                <c:formatCode>General</c:formatCode>
                <c:ptCount val="10"/>
                <c:pt idx="0">
                  <c:v>243</c:v>
                </c:pt>
                <c:pt idx="1">
                  <c:v>18</c:v>
                </c:pt>
                <c:pt idx="2">
                  <c:v>34</c:v>
                </c:pt>
                <c:pt idx="3">
                  <c:v>51</c:v>
                </c:pt>
                <c:pt idx="4">
                  <c:v>103</c:v>
                </c:pt>
                <c:pt idx="5">
                  <c:v>14</c:v>
                </c:pt>
                <c:pt idx="6">
                  <c:v>26</c:v>
                </c:pt>
                <c:pt idx="7">
                  <c:v>11</c:v>
                </c:pt>
                <c:pt idx="8">
                  <c:v>44</c:v>
                </c:pt>
                <c:pt idx="9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24F-44C2-AEAB-8C4B74B3A0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20049557066234"/>
          <c:y val="0.14398373392104685"/>
          <c:w val="0.28161065771160099"/>
          <c:h val="0.77554309783211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dd.by/pdd/ru/2.37/" TargetMode="External"/><Relationship Id="rId2" Type="http://schemas.openxmlformats.org/officeDocument/2006/relationships/hyperlink" Target="https://pdd.by/pdd/ru/2.52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34" y="2038028"/>
            <a:ext cx="7799832" cy="2387600"/>
          </a:xfrm>
        </p:spPr>
        <p:txBody>
          <a:bodyPr/>
          <a:lstStyle/>
          <a:p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Соблюдая ПДД – сохраняешь жизнь!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2760"/>
            <a:ext cx="7886700" cy="9354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Каждый участник дорожного движения обязан: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3340" y="2088384"/>
            <a:ext cx="5099488" cy="28199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latin typeface="+mj-lt"/>
              </a:rPr>
              <a:t>не создавать </a:t>
            </a:r>
            <a:r>
              <a:rPr lang="ru-RU" sz="2000" b="1" i="1" dirty="0">
                <a:latin typeface="+mj-lt"/>
                <a:hlinkClick r:id="rId2"/>
              </a:rPr>
              <a:t>препятствий</a:t>
            </a:r>
            <a:r>
              <a:rPr lang="ru-RU" sz="2000" i="1" dirty="0">
                <a:latin typeface="+mj-lt"/>
              </a:rPr>
              <a:t> и </a:t>
            </a:r>
            <a:r>
              <a:rPr lang="ru-RU" sz="2000" b="1" i="1" dirty="0">
                <a:latin typeface="+mj-lt"/>
                <a:hlinkClick r:id="rId3"/>
              </a:rPr>
              <a:t>опасности для дорожного движения</a:t>
            </a:r>
            <a:r>
              <a:rPr lang="ru-RU" sz="2000" i="1" dirty="0">
                <a:latin typeface="+mj-lt"/>
              </a:rPr>
              <a:t>, действовать </a:t>
            </a:r>
            <a:r>
              <a:rPr lang="ru-RU" sz="2000" b="1" i="1" dirty="0">
                <a:latin typeface="+mj-lt"/>
              </a:rPr>
              <a:t>добросовестно, корректно, быть внимательными и взаимно вежливыми. </a:t>
            </a:r>
            <a:r>
              <a:rPr lang="ru-RU" sz="2000" i="1" dirty="0">
                <a:latin typeface="+mj-lt"/>
              </a:rPr>
              <a:t>Каждый участник дорожного движения, соблюдающий ПДД, вправе рассчитывать на то, что и другие участники дорожного движения будут выполнять содержащиеся в них требования!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816773" y="1282262"/>
            <a:ext cx="315310" cy="704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04593" y="5376069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/>
              <a:t>Берегите себя и будьте внимательны за рулем!</a:t>
            </a:r>
            <a:endParaRPr lang="ru-RU" b="1" dirty="0"/>
          </a:p>
        </p:txBody>
      </p:sp>
      <p:pic>
        <p:nvPicPr>
          <p:cNvPr id="2050" name="Picture 2" descr="C:\Users\АиП_ОГАИ\Downloads\1928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5586" y="2207172"/>
            <a:ext cx="3289738" cy="2532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312574"/>
            <a:ext cx="78867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</a:t>
            </a:r>
            <a:r>
              <a:rPr lang="en-US" b="1" dirty="0" err="1">
                <a:solidFill>
                  <a:srgbClr val="002060"/>
                </a:solidFill>
              </a:rPr>
              <a:t>elegram</a:t>
            </a:r>
            <a:r>
              <a:rPr lang="ru-RU" b="1" dirty="0">
                <a:solidFill>
                  <a:srgbClr val="002060"/>
                </a:solidFill>
              </a:rPr>
              <a:t>-канал Управления ГАИ ГУВД </a:t>
            </a:r>
            <a:r>
              <a:rPr lang="ru-RU" b="1" dirty="0" err="1">
                <a:solidFill>
                  <a:srgbClr val="002060"/>
                </a:solidFill>
              </a:rPr>
              <a:t>Мингорисполкома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8015" y="1825624"/>
            <a:ext cx="4897820" cy="46592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i="1" dirty="0"/>
              <a:t>Рекомендуем подписаться на </a:t>
            </a:r>
            <a:r>
              <a:rPr lang="ru-RU" sz="3600" b="1" i="1" dirty="0" err="1"/>
              <a:t>Тelegram-канал</a:t>
            </a:r>
            <a:r>
              <a:rPr lang="ru-RU" sz="3600" b="1" i="1" dirty="0"/>
              <a:t> Управления ГАИ ГУВД </a:t>
            </a:r>
            <a:r>
              <a:rPr lang="ru-RU" sz="3600" b="1" i="1" dirty="0" err="1"/>
              <a:t>Мингорисполкома</a:t>
            </a:r>
            <a:r>
              <a:rPr lang="ru-RU" sz="3600" b="1" i="1" dirty="0"/>
              <a:t>!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i="1" dirty="0"/>
              <a:t>Здесь из первых уст вы можете узнать самую актуальную информацию о дорожной обстановке в г.Минске, о серьезных ДТП и заторах, связанных с ними. Сотрудники ГАИ делятся с водителями информацией о местонахождении камер </a:t>
            </a:r>
            <a:r>
              <a:rPr lang="ru-RU" sz="3600" i="1" dirty="0" err="1"/>
              <a:t>фотофиксации</a:t>
            </a:r>
            <a:r>
              <a:rPr lang="ru-RU" sz="3600" i="1" dirty="0"/>
              <a:t>, изменениями в организации дорожного движения, а также другими новостями и просто полезными советами. </a:t>
            </a:r>
          </a:p>
        </p:txBody>
      </p:sp>
      <p:pic>
        <p:nvPicPr>
          <p:cNvPr id="3075" name="Picture 3" descr="C:\Users\АиП_ОГАИ\Downloads\Telegram Desktop\photo_2021-01-27_15-49-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069" y="2142743"/>
            <a:ext cx="2974428" cy="27235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0205" y="5031092"/>
            <a:ext cx="36996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https://t.me/gaiminsk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285" y="217981"/>
            <a:ext cx="78867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Единый день безопасности дорожного движения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9903" y="1825625"/>
            <a:ext cx="4104947" cy="4351338"/>
          </a:xfrm>
        </p:spPr>
        <p:txBody>
          <a:bodyPr>
            <a:normAutofit fontScale="85000" lnSpcReduction="10000"/>
          </a:bodyPr>
          <a:lstStyle/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/>
              <a:t>29 января 2021 года </a:t>
            </a:r>
            <a:r>
              <a:rPr lang="ru-RU" i="1" dirty="0"/>
              <a:t>по всей стране пройдет Единый день безопасности дорожного движения под девизом </a:t>
            </a:r>
            <a:r>
              <a:rPr lang="ru-RU" b="1" i="1" dirty="0"/>
              <a:t>«Соблюдая ПДД – сохраняешь жизнь!», </a:t>
            </a:r>
            <a:r>
              <a:rPr lang="ru-RU" i="1" dirty="0"/>
              <a:t>целью которого является пропаганда соблюдения ПДД всеми участниками дорожного движения!</a:t>
            </a:r>
            <a:endParaRPr lang="ru-RU" b="1" i="1" dirty="0"/>
          </a:p>
        </p:txBody>
      </p:sp>
      <p:pic>
        <p:nvPicPr>
          <p:cNvPr id="4098" name="Picture 2" descr="C:\Users\АиП_ОГАИ\Downloads\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2716" y="1802141"/>
            <a:ext cx="4046483" cy="2276147"/>
          </a:xfrm>
          <a:prstGeom prst="rect">
            <a:avLst/>
          </a:prstGeom>
          <a:noFill/>
        </p:spPr>
      </p:pic>
      <p:pic>
        <p:nvPicPr>
          <p:cNvPr id="4099" name="Picture 3" descr="C:\Users\АиП_ОГАИ\Downloads\un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4758" y="4278305"/>
            <a:ext cx="4025463" cy="2393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671" y="260023"/>
            <a:ext cx="78867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Состояние аварийности на территории г.Минска за 2020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8883" y="1825624"/>
          <a:ext cx="8376745" cy="451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221" y="344107"/>
            <a:ext cx="7199586" cy="10327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Виды ДТП: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72966" y="1573377"/>
          <a:ext cx="8292662" cy="461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554" y="294289"/>
            <a:ext cx="7886700" cy="9249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Наезды на пешеходов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0484" y="1878177"/>
            <a:ext cx="3886200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+mj-lt"/>
              </a:rPr>
              <a:t>Исходя из анализа аварийной обстановки в </a:t>
            </a:r>
            <a:r>
              <a:rPr lang="ru-RU" b="1" dirty="0">
                <a:latin typeface="+mj-lt"/>
              </a:rPr>
              <a:t>2020 году </a:t>
            </a:r>
            <a:r>
              <a:rPr lang="ru-RU" dirty="0">
                <a:latin typeface="+mj-lt"/>
              </a:rPr>
              <a:t>на территории столицы самым распространенным видом ДТП является </a:t>
            </a:r>
            <a:r>
              <a:rPr lang="ru-RU" b="1" dirty="0">
                <a:latin typeface="+mj-lt"/>
              </a:rPr>
              <a:t>наезд на пешехода</a:t>
            </a:r>
            <a:r>
              <a:rPr lang="ru-RU" dirty="0">
                <a:latin typeface="+mj-lt"/>
              </a:rPr>
              <a:t>. За </a:t>
            </a:r>
            <a:r>
              <a:rPr lang="ru-RU" b="1" dirty="0">
                <a:latin typeface="+mj-lt"/>
              </a:rPr>
              <a:t>12 месяцев </a:t>
            </a:r>
            <a:r>
              <a:rPr lang="ru-RU" dirty="0">
                <a:latin typeface="+mj-lt"/>
              </a:rPr>
              <a:t>зарегистрировано </a:t>
            </a:r>
            <a:r>
              <a:rPr lang="ru-RU" b="1" dirty="0">
                <a:latin typeface="+mj-lt"/>
              </a:rPr>
              <a:t>243 ДТП</a:t>
            </a:r>
            <a:r>
              <a:rPr lang="ru-RU" dirty="0">
                <a:latin typeface="+mj-lt"/>
              </a:rPr>
              <a:t>, в результате которых </a:t>
            </a:r>
            <a:r>
              <a:rPr lang="ru-RU" b="1" dirty="0">
                <a:latin typeface="+mj-lt"/>
              </a:rPr>
              <a:t>17</a:t>
            </a:r>
            <a:r>
              <a:rPr lang="ru-RU" dirty="0">
                <a:latin typeface="+mj-lt"/>
              </a:rPr>
              <a:t> человек </a:t>
            </a:r>
            <a:r>
              <a:rPr lang="ru-RU" b="1" dirty="0">
                <a:latin typeface="+mj-lt"/>
              </a:rPr>
              <a:t>погибли</a:t>
            </a:r>
            <a:r>
              <a:rPr lang="ru-RU" dirty="0">
                <a:latin typeface="+mj-lt"/>
              </a:rPr>
              <a:t>, </a:t>
            </a:r>
            <a:r>
              <a:rPr lang="ru-RU" b="1" dirty="0">
                <a:latin typeface="+mj-lt"/>
              </a:rPr>
              <a:t>240 </a:t>
            </a:r>
            <a:r>
              <a:rPr lang="ru-RU" dirty="0">
                <a:latin typeface="+mj-lt"/>
              </a:rPr>
              <a:t>получили травмы различной степени тяжести, причем </a:t>
            </a:r>
            <a:r>
              <a:rPr lang="ru-RU" b="1" dirty="0">
                <a:latin typeface="+mj-lt"/>
              </a:rPr>
              <a:t>172 ДТП</a:t>
            </a:r>
            <a:r>
              <a:rPr lang="ru-RU" dirty="0">
                <a:latin typeface="+mj-lt"/>
              </a:rPr>
              <a:t> произошли на </a:t>
            </a:r>
            <a:r>
              <a:rPr lang="ru-RU" u="sng" dirty="0">
                <a:latin typeface="+mj-lt"/>
              </a:rPr>
              <a:t>обозначенных</a:t>
            </a:r>
            <a:r>
              <a:rPr lang="ru-RU" dirty="0">
                <a:latin typeface="+mj-lt"/>
              </a:rPr>
              <a:t> пешеходных переходах.</a:t>
            </a:r>
          </a:p>
          <a:p>
            <a:endParaRPr lang="ru-RU" dirty="0"/>
          </a:p>
        </p:txBody>
      </p:sp>
      <p:pic>
        <p:nvPicPr>
          <p:cNvPr id="1026" name="Picture 2" descr="C:\Users\АиП_ОГАИ\Downloads\Telegram Desktop\photo_2021-01-27_11-52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09" y="2081296"/>
            <a:ext cx="4274497" cy="3205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40469" y="469791"/>
            <a:ext cx="4311212" cy="29670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i="1" dirty="0"/>
              <a:t>Так, 22 января 2021 года, около 23 часов, водитель автомобиля «</a:t>
            </a:r>
            <a:r>
              <a:rPr lang="ru-RU" sz="1600" i="1" dirty="0" err="1"/>
              <a:t>Дачиа</a:t>
            </a:r>
            <a:r>
              <a:rPr lang="ru-RU" sz="1600" i="1" dirty="0"/>
              <a:t> </a:t>
            </a:r>
            <a:r>
              <a:rPr lang="ru-RU" sz="1600" i="1" dirty="0" err="1"/>
              <a:t>Логан</a:t>
            </a:r>
            <a:r>
              <a:rPr lang="ru-RU" sz="1600" i="1" dirty="0"/>
              <a:t>», 1984 года рождения, двигался по ул.Орловской со стороны пр.Победителей в направлении </a:t>
            </a:r>
            <a:r>
              <a:rPr lang="ru-RU" sz="1600" i="1" dirty="0" err="1"/>
              <a:t>Долгиновского</a:t>
            </a:r>
            <a:r>
              <a:rPr lang="ru-RU" sz="1600" i="1" dirty="0"/>
              <a:t> тракта и у дома 55 совершил </a:t>
            </a:r>
            <a:r>
              <a:rPr lang="ru-RU" sz="1600" b="1" i="1" dirty="0"/>
              <a:t>наезд на пешехода </a:t>
            </a:r>
            <a:r>
              <a:rPr lang="ru-RU" sz="1600" i="1" dirty="0"/>
              <a:t>- </a:t>
            </a:r>
            <a:r>
              <a:rPr lang="ru-RU" sz="1600" b="1" i="1" dirty="0"/>
              <a:t>мужчину</a:t>
            </a:r>
            <a:r>
              <a:rPr lang="ru-RU" sz="1600" i="1" dirty="0"/>
              <a:t>, который пересекал проезжую часть </a:t>
            </a:r>
            <a:r>
              <a:rPr lang="ru-RU" sz="1600" b="1" i="1" u="sng" dirty="0"/>
              <a:t>вне пешеходного перехода. </a:t>
            </a:r>
            <a:r>
              <a:rPr lang="ru-RU" sz="1600" b="1" i="1" dirty="0"/>
              <a:t>Пешеход скончался после реанимационных действий в машине скорой медицинской помощи.</a:t>
            </a:r>
            <a:endParaRPr lang="ru-RU" sz="1600" b="1" dirty="0"/>
          </a:p>
          <a:p>
            <a:endParaRPr lang="ru-RU" dirty="0"/>
          </a:p>
        </p:txBody>
      </p:sp>
      <p:pic>
        <p:nvPicPr>
          <p:cNvPr id="2050" name="Picture 2" descr="C:\Users\АиП_ОГАИ\Downloads\Telegram Desktop\photo_2021-01-27_11-51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31" y="483476"/>
            <a:ext cx="3677308" cy="2827283"/>
          </a:xfrm>
          <a:prstGeom prst="rect">
            <a:avLst/>
          </a:prstGeom>
          <a:noFill/>
        </p:spPr>
      </p:pic>
      <p:pic>
        <p:nvPicPr>
          <p:cNvPr id="2051" name="Picture 3" descr="C:\Users\АиП_ОГАИ\Downloads\Telegram Desktop\photo_2021-01-27_11-55-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9048" y="3573518"/>
            <a:ext cx="3783724" cy="28483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1890" y="3596598"/>
            <a:ext cx="436704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400" algn="just">
              <a:lnSpc>
                <a:spcPct val="120000"/>
              </a:lnSpc>
            </a:pPr>
            <a:r>
              <a:rPr lang="ru-RU" sz="1500" i="1" dirty="0"/>
              <a:t>24 января 2021, водитель автомобиля «</a:t>
            </a:r>
            <a:r>
              <a:rPr lang="ru-RU" sz="1500" i="1" dirty="0" err="1"/>
              <a:t>Volkswagen</a:t>
            </a:r>
            <a:r>
              <a:rPr lang="ru-RU" sz="1500" i="1" dirty="0"/>
              <a:t>», 1992 года рождения, двигался по ул.Охотской со стороны ул.Нестерова в направлении ул.Артёма и вблизи дома номер 133 совершил </a:t>
            </a:r>
            <a:r>
              <a:rPr lang="ru-RU" sz="1500" b="1" i="1" dirty="0"/>
              <a:t>наезд на пешехода</a:t>
            </a:r>
            <a:r>
              <a:rPr lang="ru-RU" sz="1500" i="1" dirty="0"/>
              <a:t>, 1975 года рождения, который </a:t>
            </a:r>
            <a:r>
              <a:rPr lang="ru-RU" sz="1500" b="1" i="1" u="sng" dirty="0"/>
              <a:t>перебегал проезжую часть улицы вне пешеходного перехода. </a:t>
            </a:r>
            <a:r>
              <a:rPr lang="ru-RU" sz="1500" i="1" dirty="0"/>
              <a:t>В результате ДТП </a:t>
            </a:r>
            <a:r>
              <a:rPr lang="ru-RU" sz="1500" b="1" i="1" dirty="0"/>
              <a:t>пешеход получил телесные повреждения</a:t>
            </a:r>
            <a:r>
              <a:rPr lang="ru-RU" sz="1500" i="1" dirty="0"/>
              <a:t> и был доставлен в медицинское учреждение.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550979" y="4782208"/>
            <a:ext cx="546538" cy="28377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3936124" y="1728953"/>
            <a:ext cx="546538" cy="28377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78" y="336332"/>
            <a:ext cx="7886700" cy="8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Госавтоинспекция напоминает!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23244" y="1741542"/>
            <a:ext cx="7968812" cy="11908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Переходить дорогу необходимо </a:t>
            </a:r>
            <a:r>
              <a:rPr lang="ru-RU" sz="2600" b="1" dirty="0"/>
              <a:t>только в</a:t>
            </a:r>
            <a:r>
              <a:rPr lang="ru-RU" sz="2600" dirty="0"/>
              <a:t> </a:t>
            </a:r>
            <a:r>
              <a:rPr lang="ru-RU" sz="2600" b="1" dirty="0"/>
              <a:t>установленных</a:t>
            </a:r>
            <a:r>
              <a:rPr lang="ru-RU" sz="2600" dirty="0"/>
              <a:t> </a:t>
            </a:r>
            <a:r>
              <a:rPr lang="ru-RU" sz="2600" b="1" dirty="0"/>
              <a:t>местах и на разрешающий сигнал светофора</a:t>
            </a:r>
            <a:r>
              <a:rPr lang="ru-RU" sz="2600" dirty="0"/>
              <a:t>, убедившись, что все автомобили успели остановиться. </a:t>
            </a: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498428" y="1313793"/>
            <a:ext cx="294289" cy="367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0207" y="5095340"/>
            <a:ext cx="445638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Для того, чтобы пешеходу обезопасить себя и не попасть в ДТП рекомендуем придерживаться одного простого, но очень действенного способа - обозначать себя </a:t>
            </a:r>
            <a:r>
              <a:rPr lang="ru-RU" dirty="0" err="1"/>
              <a:t>световозвращающими</a:t>
            </a:r>
            <a:r>
              <a:rPr lang="ru-RU" dirty="0"/>
              <a:t> элементами. </a:t>
            </a:r>
          </a:p>
        </p:txBody>
      </p:sp>
      <p:pic>
        <p:nvPicPr>
          <p:cNvPr id="3074" name="Picture 2" descr="C:\Users\АиП_ОГАИ\Downloads\MDEvdaW1hZ2U9JTJGZGF0YSUyRmNvbXAlMkZpbWFnZTEwMDMuanBnJndpZHRoPTgwMA==4xL3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5476" y="3436883"/>
            <a:ext cx="3741681" cy="27221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4952" y="3146011"/>
            <a:ext cx="448266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 виду туманов, сильного мокрого снега и гололедицы, аварийность на дорогах увеличивается, поэтому передвигаться необходимо с особой осторожностью, надевать обувь с нескользящей подошвой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347" y="239002"/>
            <a:ext cx="7716563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Административная ответственность для пешеходов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472966" y="1975945"/>
            <a:ext cx="8177048" cy="43723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/>
              <a:t>Статья 18.23. </a:t>
            </a:r>
            <a:r>
              <a:rPr lang="ru-RU" sz="6400" b="1" dirty="0" err="1"/>
              <a:t>Hарушение</a:t>
            </a:r>
            <a:r>
              <a:rPr lang="ru-RU" sz="6400" b="1" dirty="0"/>
              <a:t> ПДД пешеходом и иными участниками дорожного движения либо отказ от прохождения проверки (освидетельствования)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/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6400" dirty="0"/>
              <a:t>. Нарушение ПДД пешеходом, лицом, управляющим велосипедом, гужевым транспортным средством, или лицом, участвующим в дорожном движении и не управляющим транспортным средством, –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i="1" dirty="0"/>
              <a:t>влечет предупреждение или наложение штрафа в размере от одной до трех базовых величин.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/>
              <a:t>2.</a:t>
            </a:r>
            <a:r>
              <a:rPr lang="ru-RU" sz="6400" dirty="0"/>
              <a:t> Нарушение ПДД лицами, указанными в ч. 1 настоящей статьи, совершенное в состоянии алкогольного опьянения или в состоянии, вызванном потреблением наркотических средств, психотропных веществ, их аналогов, токсических или других одурманивающих веществ, а равно отказ от прохождения в установленном порядке проверки (освидетельствования) на предмет определения состояния алкогольного опьянения либо состояния, вызванного потреблением наркотических средств, психотропных веществ, их аналогов, токсических или других одурманивающих веществ, –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i="1" dirty="0"/>
              <a:t>влекут наложение штрафа в размере от трех до пяти базовых величин.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08" y="302065"/>
            <a:ext cx="7886700" cy="9276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для водителей!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636" y="1482121"/>
            <a:ext cx="6665529" cy="17025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i="1" dirty="0">
                <a:latin typeface="+mj-lt"/>
              </a:rPr>
              <a:t>В виду туманов, сильного мокрого снега и гололедицы, в ближайшие дни в столице</a:t>
            </a:r>
            <a:r>
              <a:rPr lang="ru-RU" sz="1600" b="1" i="1" dirty="0">
                <a:latin typeface="+mj-lt"/>
              </a:rPr>
              <a:t> ожидаются неблагоприятные погодные условия</a:t>
            </a:r>
            <a:r>
              <a:rPr lang="ru-RU" sz="1600" i="1" dirty="0">
                <a:latin typeface="+mj-lt"/>
              </a:rPr>
              <a:t>. Советуем </a:t>
            </a:r>
            <a:r>
              <a:rPr lang="ru-RU" sz="1600" b="1" i="1" dirty="0">
                <a:latin typeface="+mj-lt"/>
              </a:rPr>
              <a:t>не терять бдительности </a:t>
            </a:r>
            <a:r>
              <a:rPr lang="ru-RU" sz="1600" i="1" dirty="0">
                <a:latin typeface="+mj-lt"/>
              </a:rPr>
              <a:t>при любой погоде, ведь сложные погодные условия в зимний период требуют от водителя </a:t>
            </a:r>
            <a:r>
              <a:rPr lang="ru-RU" sz="1600" b="1" i="1" dirty="0">
                <a:latin typeface="+mj-lt"/>
              </a:rPr>
              <a:t>максимальной концентрации внимания, а также ответственности не только за себя, но и своих пассажиров</a:t>
            </a:r>
            <a:r>
              <a:rPr lang="ru-RU" sz="1600" i="1" dirty="0">
                <a:latin typeface="+mj-lt"/>
              </a:rPr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585" y="3299149"/>
            <a:ext cx="635987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i="1" dirty="0">
                <a:latin typeface="+mj-lt"/>
              </a:rPr>
              <a:t>Двигаясь в условиях мокрого снега и дождя, </a:t>
            </a:r>
            <a:r>
              <a:rPr lang="ru-RU" sz="1600" b="1" i="1" dirty="0">
                <a:latin typeface="+mj-lt"/>
              </a:rPr>
              <a:t>держите дистанцию </a:t>
            </a:r>
            <a:r>
              <a:rPr lang="ru-RU" sz="1600" i="1" dirty="0">
                <a:latin typeface="+mj-lt"/>
              </a:rPr>
              <a:t>и </a:t>
            </a:r>
            <a:r>
              <a:rPr lang="ru-RU" sz="1600" b="1" i="1" dirty="0">
                <a:latin typeface="+mj-lt"/>
              </a:rPr>
              <a:t>выбирайте безопасную скорость движения</a:t>
            </a:r>
            <a:r>
              <a:rPr lang="ru-RU" sz="1600" i="1" dirty="0">
                <a:latin typeface="+mj-lt"/>
              </a:rPr>
              <a:t>. Спешка в такую погоду недопустима. </a:t>
            </a:r>
            <a:r>
              <a:rPr lang="ru-RU" sz="1600" b="1" i="1" dirty="0">
                <a:latin typeface="+mj-lt"/>
              </a:rPr>
              <a:t>Не выполняйте необдуманные маневры, торможение осуществляйте плавно и заранее</a:t>
            </a:r>
            <a:r>
              <a:rPr lang="ru-RU" sz="1600" i="1" dirty="0">
                <a:latin typeface="+mj-lt"/>
              </a:rPr>
              <a:t>. В противном случае возможны заносы и потеря управления.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407" y="5034915"/>
            <a:ext cx="733659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i="1" dirty="0">
                <a:latin typeface="+mj-lt"/>
              </a:rPr>
              <a:t>Водитель, управляющий автомобилем в условиях недостаточной видимости, вынужден пребывать </a:t>
            </a:r>
            <a:r>
              <a:rPr lang="ru-RU" sz="1600" b="1" i="1" dirty="0">
                <a:latin typeface="+mj-lt"/>
              </a:rPr>
              <a:t>в состоянии высокого эмоционального напряжения и повышенной опасности</a:t>
            </a:r>
            <a:r>
              <a:rPr lang="ru-RU" sz="1600" i="1" dirty="0">
                <a:latin typeface="+mj-lt"/>
              </a:rPr>
              <a:t>, поэтому управлять автомобилем можно только </a:t>
            </a:r>
            <a:r>
              <a:rPr lang="ru-RU" sz="1600" b="1" i="1" dirty="0">
                <a:latin typeface="+mj-lt"/>
              </a:rPr>
              <a:t>хорошо отдохнувшим</a:t>
            </a:r>
            <a:r>
              <a:rPr lang="ru-RU" sz="1600" i="1" dirty="0">
                <a:latin typeface="+mj-lt"/>
              </a:rPr>
              <a:t>, </a:t>
            </a:r>
            <a:r>
              <a:rPr lang="ru-RU" sz="1600" b="1" i="1" dirty="0">
                <a:latin typeface="+mj-lt"/>
              </a:rPr>
              <a:t>с максимальной концентрацией, уверенностью в своих силах и технических характеристиках транспортного средства</a:t>
            </a:r>
            <a:r>
              <a:rPr lang="ru-RU" sz="1600" i="1" dirty="0">
                <a:latin typeface="+mj-lt"/>
              </a:rPr>
              <a:t>.</a:t>
            </a:r>
          </a:p>
        </p:txBody>
      </p:sp>
      <p:pic>
        <p:nvPicPr>
          <p:cNvPr id="1026" name="Picture 2" descr="C:\Users\АиП_ОГАИ\Downloads\4dd0da92c616101ed7c8196a100534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3986" y="1194099"/>
            <a:ext cx="1828800" cy="2198425"/>
          </a:xfrm>
          <a:prstGeom prst="rect">
            <a:avLst/>
          </a:prstGeom>
          <a:noFill/>
        </p:spPr>
      </p:pic>
      <p:pic>
        <p:nvPicPr>
          <p:cNvPr id="8" name="Picture 2" descr="C:\Users\АиП_ОГАИ\Downloads\4dd0da92c616101ed7c8196a100534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522" y="2917116"/>
            <a:ext cx="1828800" cy="2198425"/>
          </a:xfrm>
          <a:prstGeom prst="rect">
            <a:avLst/>
          </a:prstGeom>
          <a:noFill/>
        </p:spPr>
      </p:pic>
      <p:pic>
        <p:nvPicPr>
          <p:cNvPr id="9" name="Picture 2" descr="C:\Users\АиП_ОГАИ\Downloads\4dd0da92c616101ed7c8196a100534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659575"/>
            <a:ext cx="1828800" cy="219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759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Соблюдая ПДД – сохраняешь жизнь!</vt:lpstr>
      <vt:lpstr>Единый день безопасности дорожного движения</vt:lpstr>
      <vt:lpstr>Состояние аварийности на территории г.Минска за 2020 год</vt:lpstr>
      <vt:lpstr>Виды ДТП:</vt:lpstr>
      <vt:lpstr>Наезды на пешеходов</vt:lpstr>
      <vt:lpstr>Презентация PowerPoint</vt:lpstr>
      <vt:lpstr>Госавтоинспекция напоминает!</vt:lpstr>
      <vt:lpstr>Административная ответственность для пешеходов</vt:lpstr>
      <vt:lpstr>Информация для водителей!</vt:lpstr>
      <vt:lpstr>Каждый участник дорожного движения обязан:</vt:lpstr>
      <vt:lpstr>Тelegram-канал Управления ГАИ ГУВД Мингорисполкома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56</cp:revision>
  <dcterms:created xsi:type="dcterms:W3CDTF">2018-09-04T12:10:47Z</dcterms:created>
  <dcterms:modified xsi:type="dcterms:W3CDTF">2021-01-28T11:28:21Z</dcterms:modified>
</cp:coreProperties>
</file>