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3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538</c:v>
                </c:pt>
                <c:pt idx="1">
                  <c:v>570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7-4EC4-9D57-A6C6535A0D32}"/>
            </c:ext>
          </c:extLst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540</c:v>
                </c:pt>
                <c:pt idx="1">
                  <c:v>579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7-4EC4-9D57-A6C6535A0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33008"/>
        <c:axId val="180333400"/>
      </c:barChart>
      <c:catAx>
        <c:axId val="18033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0333400"/>
        <c:crosses val="autoZero"/>
        <c:auto val="1"/>
        <c:lblAlgn val="ctr"/>
        <c:lblOffset val="100"/>
        <c:noMultiLvlLbl val="0"/>
      </c:catAx>
      <c:valAx>
        <c:axId val="18033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033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Лист1!$F$38:$F$44</c:f>
              <c:numCache>
                <c:formatCode>General</c:formatCode>
                <c:ptCount val="7"/>
                <c:pt idx="0">
                  <c:v>117</c:v>
                </c:pt>
                <c:pt idx="1">
                  <c:v>71</c:v>
                </c:pt>
                <c:pt idx="2">
                  <c:v>69</c:v>
                </c:pt>
                <c:pt idx="3">
                  <c:v>72</c:v>
                </c:pt>
                <c:pt idx="4">
                  <c:v>65</c:v>
                </c:pt>
                <c:pt idx="5">
                  <c:v>47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9-4933-93E5-AD9C8BC9E872}"/>
            </c:ext>
          </c:extLst>
        </c:ser>
        <c:ser>
          <c:idx val="1"/>
          <c:order val="1"/>
          <c:tx>
            <c:strRef>
              <c:f>Лист1!$G$37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Лист1!$G$38:$G$44</c:f>
              <c:numCache>
                <c:formatCode>General</c:formatCode>
                <c:ptCount val="7"/>
                <c:pt idx="0">
                  <c:v>114</c:v>
                </c:pt>
                <c:pt idx="1">
                  <c:v>65</c:v>
                </c:pt>
                <c:pt idx="2">
                  <c:v>66</c:v>
                </c:pt>
                <c:pt idx="3">
                  <c:v>60</c:v>
                </c:pt>
                <c:pt idx="4">
                  <c:v>82</c:v>
                </c:pt>
                <c:pt idx="5">
                  <c:v>67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9-4933-93E5-AD9C8BC9E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331832"/>
        <c:axId val="180333792"/>
        <c:axId val="0"/>
      </c:bar3DChart>
      <c:catAx>
        <c:axId val="1803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0333792"/>
        <c:crosses val="autoZero"/>
        <c:auto val="1"/>
        <c:lblAlgn val="ctr"/>
        <c:lblOffset val="100"/>
        <c:noMultiLvlLbl val="0"/>
      </c:catAx>
      <c:valAx>
        <c:axId val="1803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0331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1902372"/>
            <a:ext cx="5507421" cy="30269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3462">
                  <a:solidFill>
                    <a:srgbClr val="8EBD8F"/>
                  </a:solidFill>
                  <a:prstDash val="solid"/>
                </a:ln>
                <a:solidFill>
                  <a:srgbClr val="0F717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ПРОФИЛАКТИКА ДОРОЖНО- ТРАНСПОРТНОГО ТРАВМАТИЗМА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099570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За управление транспортным средством в состоянии опьянения либо передачу права управления нетрезвому водителю, а также отказ от прохождения освидетельствования предусматривается ответственность в виде лишения права управления транспортными средствами сроком на три года и штрафом от </a:t>
            </a:r>
            <a:r>
              <a:rPr lang="ru-RU" b="1" dirty="0">
                <a:latin typeface="+mj-lt"/>
              </a:rPr>
              <a:t>50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100 </a:t>
            </a:r>
            <a:r>
              <a:rPr lang="ru-RU" dirty="0">
                <a:latin typeface="+mj-lt"/>
              </a:rPr>
              <a:t>базовых величин (от 1350 до 2700 рублей).</a:t>
            </a:r>
            <a:r>
              <a:rPr lang="ru-RU" i="1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2975" y="2119036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За повторное управление в состоянии опьянения в течение года после наложения административного взыскания правонарушитель привлекается к уголовной ответственности, при этом, предусмотрена специальная конфискация транспортного средства, которым управляли в состоянии опьянения, вне зависимости от права собственности.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51481"/>
            <a:ext cx="7886700" cy="10107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Ответственность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927" y="1369289"/>
            <a:ext cx="30556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Административная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9046" y="1379022"/>
            <a:ext cx="32563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Уголовная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6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9207" y="296761"/>
            <a:ext cx="7886700" cy="814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Нетрезвые пешеходы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24248" y="1397876"/>
            <a:ext cx="4054832" cy="518238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latin typeface="+mj-lt"/>
              </a:rPr>
              <a:t>Аварийную обстановку на дороге, зачастую приводящую к дорожно-транспортным происшествиям, создают не только пьяные водители, но и пешеходы в нетрезвом состоянии. Пешеходы - уязвимая категория участников дорожного движения, невнимательность и малейшая ошибка которых может стать смертельной. Пешеходам необходимо повышать свою ответственность за поведение на дороге, развивать навыки постоянного контроля за изменением дорожной обстановки и ни в коем случае не выходить на проезжую часть, особенно в нетрезвом состоянии, ведь как известно алкоголь ухудшает скорость реакции и уровень координации, а также снижает способность оценивать дистанцию и скорость движущихся транспортных средств. Также не следует забывать об использовании </a:t>
            </a:r>
            <a:r>
              <a:rPr lang="ru-RU" sz="3400" dirty="0" err="1">
                <a:latin typeface="+mj-lt"/>
              </a:rPr>
              <a:t>световозвращающих</a:t>
            </a:r>
            <a:r>
              <a:rPr lang="ru-RU" sz="3400" dirty="0">
                <a:latin typeface="+mj-lt"/>
              </a:rPr>
              <a:t> элементов в темное время суток</a:t>
            </a:r>
            <a:r>
              <a:rPr lang="ru-RU" sz="3400" i="1" dirty="0">
                <a:latin typeface="+mj-lt"/>
              </a:rPr>
              <a:t>.</a:t>
            </a:r>
            <a:endParaRPr lang="en-US" sz="3400" dirty="0">
              <a:latin typeface="+mj-lt"/>
            </a:endParaRPr>
          </a:p>
          <a:p>
            <a:pPr marL="0" indent="0" algn="ctr">
              <a:buNone/>
            </a:pPr>
            <a:r>
              <a:rPr lang="ru-RU" sz="3400" b="1" i="1" dirty="0" err="1">
                <a:latin typeface="+mj-lt"/>
              </a:rPr>
              <a:t>Справочно</a:t>
            </a:r>
            <a:r>
              <a:rPr lang="ru-RU" sz="3400" b="1" i="1" dirty="0">
                <a:latin typeface="+mj-lt"/>
              </a:rPr>
              <a:t>: </a:t>
            </a:r>
            <a:r>
              <a:rPr lang="ru-RU" sz="3400" dirty="0">
                <a:latin typeface="+mj-lt"/>
              </a:rPr>
              <a:t>за 11 месяцев 2020 года на территории столицы по вине нетрезвых пешеходов совершено 25 ДТП, в которых 3 человека погибли, 23 получили травмы различной степени тяжести.</a:t>
            </a:r>
            <a:endParaRPr lang="en-US" sz="3400" dirty="0">
              <a:latin typeface="+mj-lt"/>
            </a:endParaRPr>
          </a:p>
        </p:txBody>
      </p:sp>
      <p:pic>
        <p:nvPicPr>
          <p:cNvPr id="2051" name="Picture 3" descr="C:\Users\АиП_ОГАИ\Downloads\alcote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298" y="1408605"/>
            <a:ext cx="3447785" cy="2170167"/>
          </a:xfrm>
          <a:prstGeom prst="rect">
            <a:avLst/>
          </a:prstGeom>
          <a:noFill/>
        </p:spPr>
      </p:pic>
      <p:pic>
        <p:nvPicPr>
          <p:cNvPr id="2052" name="Picture 4" descr="C:\Users\АиП_ОГАИ\Downloads\0d8f559156f218cd7f206c0fb5a9d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59" y="4118194"/>
            <a:ext cx="3447393" cy="219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59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28394"/>
            <a:ext cx="7886700" cy="8141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Административная ответственность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59" y="1509429"/>
            <a:ext cx="3886200" cy="44982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Уважаемые участники дорожного движения, обращаем ваше внимание, что согласно </a:t>
            </a:r>
            <a:r>
              <a:rPr lang="ru-RU" b="1" dirty="0">
                <a:latin typeface="+mj-lt"/>
              </a:rPr>
              <a:t>ст. 18.23 КоАП </a:t>
            </a:r>
            <a:r>
              <a:rPr lang="ru-RU" dirty="0">
                <a:latin typeface="+mj-lt"/>
              </a:rPr>
              <a:t>Республики Беларусь за нахождение на проезжей части дороги пешеходу в нетрезвом состоянии грозит штраф от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5</a:t>
            </a:r>
            <a:r>
              <a:rPr lang="ru-RU" dirty="0">
                <a:latin typeface="+mj-lt"/>
              </a:rPr>
              <a:t> базовых величин. Трезвых нарушителей могут предупредить или наложить штраф от </a:t>
            </a:r>
            <a:r>
              <a:rPr lang="ru-RU" b="1" dirty="0">
                <a:latin typeface="+mj-lt"/>
              </a:rPr>
              <a:t>1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базовых величин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АиП_ОГАИ\Downloads\b_NEG_8es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289" y="1308277"/>
            <a:ext cx="3770148" cy="2509989"/>
          </a:xfrm>
          <a:prstGeom prst="rect">
            <a:avLst/>
          </a:prstGeom>
          <a:noFill/>
        </p:spPr>
      </p:pic>
      <p:pic>
        <p:nvPicPr>
          <p:cNvPr id="3075" name="Picture 3" descr="C:\Users\АиП_ОГАИ\Downloads\1473736606_peshehod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310" y="3951890"/>
            <a:ext cx="3773214" cy="2564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77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65533" y="1825625"/>
            <a:ext cx="6413085" cy="46093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Госавтоинспекция призывает всех, кто стал свидетелем того, что за руль транспортного средства садится нетрезвый водитель или по проезжей части передвигается пьяный пешеход, незамедлительно сообщать об этом по телефону «102» или в ближайшее подразделение ГАИ. Возможно, Ваш звонок спасет чью-то жизнь!</a:t>
            </a:r>
            <a:endParaRPr lang="en-US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3163" y="244205"/>
            <a:ext cx="688123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Уважаемые участники дорожного движения!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95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84" y="2621215"/>
            <a:ext cx="6895388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2132" y="6221022"/>
            <a:ext cx="37846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ОГАИ Центрального РУВД г.Минска.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1945" y="1825625"/>
          <a:ext cx="8355724" cy="46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73270"/>
            <a:ext cx="8200040" cy="1417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Состояний аварийности на территории г.Минска за 11 месяцев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5726" y="1665067"/>
          <a:ext cx="7956330" cy="499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2733" y="249512"/>
            <a:ext cx="7886700" cy="11168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Основные причины ДТП: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Комплекс профилактических мероприятий «Пешеход»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298" y="1817548"/>
            <a:ext cx="3729705" cy="2292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В целях профилактики дорожно-транспортных происшествий с участием пешеходов </a:t>
            </a:r>
            <a:r>
              <a:rPr lang="ru-RU" sz="1600" b="1" u="sng" dirty="0">
                <a:latin typeface="+mj-lt"/>
              </a:rPr>
              <a:t>со 7 по 17 декабря 2020  года </a:t>
            </a:r>
            <a:r>
              <a:rPr lang="ru-RU" sz="1600" dirty="0">
                <a:latin typeface="+mj-lt"/>
              </a:rPr>
              <a:t>внимание сотрудников </a:t>
            </a:r>
            <a:r>
              <a:rPr lang="ru-RU" sz="1600" dirty="0" err="1">
                <a:latin typeface="+mj-lt"/>
              </a:rPr>
              <a:t>Госатоинспекции</a:t>
            </a:r>
            <a:r>
              <a:rPr lang="ru-RU" sz="1600" dirty="0">
                <a:latin typeface="+mj-lt"/>
              </a:rPr>
              <a:t>  направлено на </a:t>
            </a:r>
            <a:r>
              <a:rPr lang="ru-RU" sz="1600" dirty="0" err="1">
                <a:latin typeface="+mj-lt"/>
              </a:rPr>
              <a:t>недопуск</a:t>
            </a:r>
            <a:r>
              <a:rPr lang="ru-RU" sz="1600" dirty="0">
                <a:latin typeface="+mj-lt"/>
              </a:rPr>
              <a:t> нарушения ПДД дорожного пешеходами, в особенности нетрезвыми. Пристальное внимание правоохранители обратят и на нарушения водителями правил проезда пешеходных переходов.</a:t>
            </a:r>
            <a:endParaRPr lang="en-US" sz="1600" dirty="0">
              <a:latin typeface="+mj-lt"/>
            </a:endParaRPr>
          </a:p>
          <a:p>
            <a:endParaRPr lang="en-US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14709" y="4515061"/>
            <a:ext cx="4021642" cy="20815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u="sng" dirty="0">
                <a:latin typeface="+mj-lt"/>
              </a:rPr>
              <a:t>За январь-ноябрь 2020 </a:t>
            </a:r>
            <a:r>
              <a:rPr lang="ru-RU" sz="3200" dirty="0">
                <a:latin typeface="+mj-lt"/>
              </a:rPr>
              <a:t>года на территории г.Минска зарегистрировано </a:t>
            </a:r>
            <a:r>
              <a:rPr lang="ru-RU" sz="3200" b="1" dirty="0">
                <a:latin typeface="+mj-lt"/>
              </a:rPr>
              <a:t>213 </a:t>
            </a:r>
            <a:r>
              <a:rPr lang="ru-RU" sz="3200" dirty="0">
                <a:latin typeface="+mj-lt"/>
              </a:rPr>
              <a:t>ДТП с участием пешеходов </a:t>
            </a:r>
            <a:r>
              <a:rPr lang="ru-RU" sz="3200" b="1" dirty="0">
                <a:latin typeface="+mj-lt"/>
              </a:rPr>
              <a:t>(2019 – 211)</a:t>
            </a:r>
            <a:r>
              <a:rPr lang="ru-RU" sz="3200" dirty="0">
                <a:latin typeface="+mj-lt"/>
              </a:rPr>
              <a:t>, в которых </a:t>
            </a:r>
            <a:r>
              <a:rPr lang="ru-RU" sz="3200" b="1" dirty="0">
                <a:latin typeface="+mj-lt"/>
              </a:rPr>
              <a:t>16</a:t>
            </a:r>
            <a:r>
              <a:rPr lang="ru-RU" sz="3200" dirty="0">
                <a:latin typeface="+mj-lt"/>
              </a:rPr>
              <a:t> человек погибло </a:t>
            </a:r>
            <a:r>
              <a:rPr lang="ru-RU" sz="3200" b="1" dirty="0">
                <a:latin typeface="+mj-lt"/>
              </a:rPr>
              <a:t>(2019 – 17)</a:t>
            </a:r>
            <a:r>
              <a:rPr lang="ru-RU" sz="3200" dirty="0">
                <a:latin typeface="+mj-lt"/>
              </a:rPr>
              <a:t>, </a:t>
            </a:r>
            <a:r>
              <a:rPr lang="ru-RU" sz="3200" b="1" dirty="0">
                <a:latin typeface="+mj-lt"/>
              </a:rPr>
              <a:t>209</a:t>
            </a:r>
            <a:r>
              <a:rPr lang="ru-RU" sz="3200" dirty="0">
                <a:latin typeface="+mj-lt"/>
              </a:rPr>
              <a:t> получили травмы различной степени тяжести </a:t>
            </a:r>
            <a:r>
              <a:rPr lang="ru-RU" sz="3200" b="1" dirty="0">
                <a:latin typeface="+mj-lt"/>
              </a:rPr>
              <a:t>(2019 – 201).</a:t>
            </a:r>
          </a:p>
          <a:p>
            <a:endParaRPr lang="en-US" dirty="0"/>
          </a:p>
        </p:txBody>
      </p:sp>
      <p:pic>
        <p:nvPicPr>
          <p:cNvPr id="7" name="Picture 2" descr="C:\Users\АиП_ОГАИ\Downloads\0584500d5b72c0b421d2128e298edf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709" y="1941399"/>
            <a:ext cx="4021642" cy="2322952"/>
          </a:xfrm>
          <a:prstGeom prst="rect">
            <a:avLst/>
          </a:prstGeom>
          <a:noFill/>
        </p:spPr>
      </p:pic>
      <p:pic>
        <p:nvPicPr>
          <p:cNvPr id="8" name="Содержимое 4" descr="unnam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" y="4109823"/>
            <a:ext cx="4047697" cy="24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379" y="1287240"/>
            <a:ext cx="3886200" cy="52502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Основные причины, способствующие совершению ДТП с участием пешеходов: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endParaRPr lang="ru-RU" b="1" dirty="0">
              <a:latin typeface="+mj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неожиданный выход пешехода на проезжую часть дороги из-за препятствий, мешающих обзору водителей;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проезжей части в неустановленном месте;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дороги на запрещающий сигнал светофора;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нахождение пешеходов в состоянии алкогольного опьянения;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нарушение водителями правил проезда пешеходных переходов;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неиспользование пешеходами в темное время суток </a:t>
            </a:r>
            <a:r>
              <a:rPr lang="ru-RU" dirty="0" err="1">
                <a:latin typeface="+mj-lt"/>
              </a:rPr>
              <a:t>световозвращающих</a:t>
            </a:r>
            <a:r>
              <a:rPr lang="ru-RU" dirty="0">
                <a:latin typeface="+mj-lt"/>
              </a:rPr>
              <a:t> элементов, наличие капюшонов, мобильных телефонов, наушников и т.п. 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9707" y="347202"/>
            <a:ext cx="3886200" cy="34385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300" dirty="0">
                <a:latin typeface="+mj-lt"/>
              </a:rPr>
              <a:t>Для того, чтобы пешеходу обезопасить себя и не попасть в ДТП, Госавтоинспекция рекомендует  придерживаться одного простого, но очень действенного способа – в условиях недостаточной видимости и в темное время суток обозначать себя </a:t>
            </a:r>
            <a:r>
              <a:rPr lang="ru-RU" sz="3300" dirty="0" err="1">
                <a:latin typeface="+mj-lt"/>
              </a:rPr>
              <a:t>световозвращающими</a:t>
            </a:r>
            <a:r>
              <a:rPr lang="ru-RU" sz="3300" dirty="0">
                <a:latin typeface="+mj-lt"/>
              </a:rPr>
              <a:t> элементами. При этом нужно помнить, о необходимости переходить дорогу только в установленных местах, убедившись, что все автомобили успели остановиться, а по тротуарам передвигаться с особой осторожностью, обходить голый лёд, смотреть под ноги.</a:t>
            </a:r>
            <a:endParaRPr lang="en-US" sz="3300" dirty="0">
              <a:latin typeface="+mj-lt"/>
            </a:endParaRPr>
          </a:p>
          <a:p>
            <a:pPr marL="0" indent="0" algn="ctr">
              <a:buNone/>
            </a:pPr>
            <a:endParaRPr lang="en-US" sz="300" dirty="0"/>
          </a:p>
        </p:txBody>
      </p:sp>
      <p:pic>
        <p:nvPicPr>
          <p:cNvPr id="5" name="Picture 4" descr="C:\Users\АиП_ОГАИ\Downloads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09" y="133940"/>
            <a:ext cx="1376855" cy="1012119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znak-peshehodnyi-pereh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303" y="133940"/>
            <a:ext cx="1294086" cy="948582"/>
          </a:xfrm>
          <a:prstGeom prst="rect">
            <a:avLst/>
          </a:prstGeom>
          <a:noFill/>
        </p:spPr>
      </p:pic>
      <p:pic>
        <p:nvPicPr>
          <p:cNvPr id="7" name="Picture 2" descr="C:\Users\АиП_ОГАИ\Downloads\det_p_6_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761" y="4093436"/>
            <a:ext cx="3720091" cy="244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0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78" y="209166"/>
            <a:ext cx="7886700" cy="985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Проезд пешеходных переходов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3615" y="3022035"/>
            <a:ext cx="3886200" cy="36520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>
                <a:latin typeface="+mj-lt"/>
              </a:rPr>
              <a:t>Подъезжая к пешеходному переходу водителям необходимо снижать скорость движения, а в случае появления пешеходов предоставлять им преимущество в движении. Особое внимание следует уделять подъездам к перекресткам и внимательно следить за сигналами светофора, а также исключить резкие маневры и торможения. Помните, что пешеход также идет по обледеневшей дороге и не может быстро остановиться. Будьте особенно внимательны к детям и пешеходам пожилого возраста.</a:t>
            </a:r>
            <a:endParaRPr lang="en-US" sz="80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5582" y="1303234"/>
            <a:ext cx="3886200" cy="2447273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b="1" u="sng" dirty="0">
                <a:latin typeface="+mj-lt"/>
              </a:rPr>
              <a:t>Водитель обязан:</a:t>
            </a: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endParaRPr lang="ru-RU" sz="8000" b="1" u="sng" dirty="0">
              <a:latin typeface="+mj-lt"/>
            </a:endParaRP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dirty="0">
                <a:latin typeface="+mj-lt"/>
              </a:rPr>
              <a:t>уступать дорогу пешеходам на нерегулируемых пешеходных переходах и регулируемых пешеходных переходах при одновременном для водителей и пешеходов разрешающем сигнале регулировщика или светофора.</a:t>
            </a:r>
            <a:endParaRPr lang="ru-RU" sz="8000" b="1" u="sng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2" descr="C:\Users\АиП_ОГАИ\Downloads\755607686866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291" y="1303234"/>
            <a:ext cx="3213218" cy="1500885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nepropusk_peshexoda-1024x579-731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582" y="3965249"/>
            <a:ext cx="3941175" cy="243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93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36940"/>
            <a:ext cx="7886700" cy="8996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Административная ответственность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9650" y="1298962"/>
            <a:ext cx="4885247" cy="5291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dirty="0">
                <a:latin typeface="+mj-lt"/>
              </a:rPr>
              <a:t>Статья 18.14. КоАП Республики Беларусь :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6.</a:t>
            </a:r>
            <a:r>
              <a:rPr lang="ru-RU" sz="3800" dirty="0">
                <a:latin typeface="+mj-lt"/>
              </a:rPr>
              <a:t> </a:t>
            </a:r>
            <a:r>
              <a:rPr lang="ru-RU" sz="3800" dirty="0" err="1">
                <a:latin typeface="+mj-lt"/>
              </a:rPr>
              <a:t>Непредоставление</a:t>
            </a:r>
            <a:r>
              <a:rPr lang="ru-RU" sz="3800" dirty="0">
                <a:latin typeface="+mj-lt"/>
              </a:rPr>
              <a:t> лицом, управляющим транспортным средством, преимущества в движении маршрутному транспортному средству, </a:t>
            </a:r>
            <a:r>
              <a:rPr lang="ru-RU" sz="3800" b="1" dirty="0">
                <a:latin typeface="+mj-lt"/>
              </a:rPr>
              <a:t>пешеходам</a:t>
            </a:r>
            <a:r>
              <a:rPr lang="ru-RU" sz="3800" dirty="0">
                <a:latin typeface="+mj-lt"/>
              </a:rPr>
              <a:t>, иным участникам дорожного движения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предупреждение или наложение штрафа в размере от одной до пяти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12</a:t>
            </a:r>
            <a:r>
              <a:rPr lang="ru-RU" sz="3800" b="1" dirty="0">
                <a:latin typeface="+mj-lt"/>
              </a:rPr>
              <a:t>.</a:t>
            </a:r>
            <a:r>
              <a:rPr lang="ru-RU" sz="3800" dirty="0">
                <a:latin typeface="+mj-lt"/>
              </a:rPr>
              <a:t> Действия, совершенные повторно в течение одного года после наложения административного взыскания за такие же нарушения,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наложение штрафа в размере от двух до восьми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10.</a:t>
            </a:r>
            <a:r>
              <a:rPr lang="ru-RU" sz="3800" dirty="0">
                <a:latin typeface="+mj-lt"/>
              </a:rPr>
              <a:t> Действия, повлекшие создание аварийной обстановки,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наложение штрафа в размере от пяти до двадцати базовых величин с лишением права управления транспортными средствами сроком до двух лет или без лишения.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730" y="4223360"/>
            <a:ext cx="3421117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u="sng" dirty="0">
                <a:latin typeface="+mj-lt"/>
              </a:rPr>
              <a:t>Примечание:</a:t>
            </a:r>
          </a:p>
          <a:p>
            <a:pPr algn="ctr">
              <a:lnSpc>
                <a:spcPts val="1800"/>
              </a:lnSpc>
            </a:pPr>
            <a:r>
              <a:rPr lang="ru-RU" sz="1600" b="1" i="1" dirty="0">
                <a:latin typeface="+mj-lt"/>
              </a:rPr>
              <a:t>Под созданием аварийной понимаются действия участников дорожного движения, вынудившие других его участников изменять скорость, направление движения или принимать иные меры по обеспечению собственной безопасности или безопасности других лиц.</a:t>
            </a:r>
          </a:p>
        </p:txBody>
      </p:sp>
      <p:pic>
        <p:nvPicPr>
          <p:cNvPr id="7" name="Picture 3" descr="C:\Users\АиП_ОГАИ\Downloads\chto-grozit-za-narusheniye-skorostnogo-rezhim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578" y="1637673"/>
            <a:ext cx="3321269" cy="208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228393"/>
            <a:ext cx="7886700" cy="11047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Единый день безопасности дорожного движения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00099" y="1523306"/>
            <a:ext cx="3886200" cy="11891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+mj-lt"/>
              </a:rPr>
              <a:t>18 декабря 2020</a:t>
            </a:r>
            <a:r>
              <a:rPr lang="ru-RU" sz="1600" dirty="0">
                <a:latin typeface="+mj-lt"/>
              </a:rPr>
              <a:t> года по всей территории Республики Беларусь пройдет единый день безопасности дорожного движения под девизом </a:t>
            </a:r>
            <a:r>
              <a:rPr lang="ru-RU" sz="1600" b="1" dirty="0">
                <a:latin typeface="+mj-lt"/>
              </a:rPr>
              <a:t>«Скажи равнодушию «нет» - позвони 102!», </a:t>
            </a:r>
            <a:r>
              <a:rPr lang="ru-RU" sz="1600" dirty="0">
                <a:latin typeface="+mj-lt"/>
              </a:rPr>
              <a:t>целью которого является профилактика ДТП в состоянии опьянения.</a:t>
            </a:r>
            <a:endParaRPr lang="en-US" sz="1600" dirty="0"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15555" y="1509410"/>
            <a:ext cx="4184235" cy="480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Одними из главных врагов безопасности дорожного движения являются алкоголь и наркотические вещества. Следует помнить, что тяжесть последствий дорожно-транспортных происшествий, совершенных в состоянии алкогольного или наркотического опьянения значительно выше, в сравнении с другими авариями. Несовместимость таких веществ с управлением транспортными средствами доказана сотни раз. Садясь за руль автомобиля в состоянии опьянения, некоторые водители  не задумываются о том, какую опасность они представляют для других участников дорожного движения. Даже в небольших дозах алкоголь оказывает существенное влияние на мозговую деятельность:  ухудшает восприятие дорожно-транспортной обстановки, замедляет скорость реакции, а также влияет на способность оценивать скорость и время, что на дорогах особенно опасно. 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3" descr="C:\Users\АиП_ОГАИ\Downloads\74e7fe608ebc282b920e1ca3f3a55a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2962764"/>
            <a:ext cx="3886200" cy="23922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7665" y="5605316"/>
            <a:ext cx="388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j-lt"/>
              </a:rPr>
              <a:t>!!! </a:t>
            </a:r>
            <a:r>
              <a:rPr lang="ru-RU" sz="1600" i="1" dirty="0">
                <a:latin typeface="+mj-lt"/>
              </a:rPr>
              <a:t>Только сотрудниками  Госавтоинспекции Центрального района г.Минска за 11 месяцев текущего года задержаны </a:t>
            </a:r>
            <a:r>
              <a:rPr lang="ru-RU" sz="1600" b="1" i="1" dirty="0">
                <a:latin typeface="+mj-lt"/>
              </a:rPr>
              <a:t>172</a:t>
            </a:r>
            <a:r>
              <a:rPr lang="ru-RU" sz="1600" i="1" dirty="0">
                <a:latin typeface="+mj-lt"/>
              </a:rPr>
              <a:t> нетрезвых водителя.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95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7406" y="236940"/>
            <a:ext cx="7886700" cy="9680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Состояние аварийности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30925" y="1307507"/>
            <a:ext cx="4519448" cy="52509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+mj-lt"/>
              </a:rPr>
              <a:t>Водителю запрещается:</a:t>
            </a:r>
          </a:p>
          <a:p>
            <a:pPr marL="0" indent="0" algn="ctr">
              <a:buNone/>
            </a:pPr>
            <a:r>
              <a:rPr lang="ru-RU" sz="7200" dirty="0">
                <a:latin typeface="+mj-lt"/>
              </a:rPr>
              <a:t>управлять т/с в состоянии алкогольного опьянения либо в состоянии, вызванном потреблением наркотических средств, психотропных веществ, их аналогов, токсических или других одурманивающих веществ, а также потреблять алкогольные, слабоалкогольные напитки, пиво, наркотические средства, психотропные вещества, их аналоги, токсические или другие одурманивающие вещества после подачи сотрудником ОВД требования об остановке т/с до прохождения в установленном порядке проверки (освидетельствования) на предмет определения состояния алкогольного опьянения либо состояния, вызванного потреблением наркотических средств, психотропных веществ, их аналогов, токсических или других одурманивающих веществ. В этих случаях сотрудники ГАИ вправе производить задержание и принудительную т/с при отсутствии иной правомерной возможности доставить т/с к месту хранения</a:t>
            </a:r>
          </a:p>
          <a:p>
            <a:endParaRPr lang="en-US" dirty="0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173920" y="3859911"/>
            <a:ext cx="3655464" cy="27032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u="sng" dirty="0">
                <a:latin typeface="+mj-lt"/>
              </a:rPr>
              <a:t>За </a:t>
            </a:r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11</a:t>
            </a:r>
            <a:r>
              <a:rPr lang="ru-RU" sz="2000" u="sng" dirty="0">
                <a:latin typeface="+mj-lt"/>
              </a:rPr>
              <a:t> месяцев </a:t>
            </a:r>
            <a:r>
              <a:rPr lang="ru-RU" sz="2000" dirty="0">
                <a:latin typeface="+mj-lt"/>
              </a:rPr>
              <a:t>по вине водителей, находящихся в состоянии опьянения, совершено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15</a:t>
            </a:r>
            <a:r>
              <a:rPr lang="ru-RU" sz="2000" dirty="0">
                <a:latin typeface="+mj-lt"/>
              </a:rPr>
              <a:t> ДТП с пострадавшими, в которых:</a:t>
            </a:r>
          </a:p>
          <a:p>
            <a:pPr marL="0" indent="0" algn="ctr">
              <a:buNone/>
            </a:pPr>
            <a:r>
              <a:rPr lang="ru-RU" sz="2000" dirty="0">
                <a:latin typeface="+mj-lt"/>
              </a:rPr>
              <a:t>погибли –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ru-RU" sz="2000" dirty="0">
                <a:latin typeface="+mj-lt"/>
              </a:rPr>
              <a:t> человека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2000" dirty="0">
                <a:latin typeface="+mj-lt"/>
              </a:rPr>
              <a:t>ранено –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20</a:t>
            </a:r>
            <a:r>
              <a:rPr lang="ru-RU" sz="2000" dirty="0">
                <a:latin typeface="+mj-lt"/>
              </a:rPr>
              <a:t> человек</a:t>
            </a:r>
          </a:p>
          <a:p>
            <a:endParaRPr lang="ru-RU" dirty="0"/>
          </a:p>
        </p:txBody>
      </p:sp>
      <p:pic>
        <p:nvPicPr>
          <p:cNvPr id="1026" name="Picture 2" descr="C:\Users\АиП_ОГАИ\Downloads\unn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327" y="1387366"/>
            <a:ext cx="3287833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97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1182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ПРОФИЛАКТИКА ДОРОЖНО- ТРАНСПОРТНОГО ТРАВМАТИЗМА</vt:lpstr>
      <vt:lpstr>Состояний аварийности на территории г.Минска за 11 месяцев</vt:lpstr>
      <vt:lpstr>Основные причины ДТП:</vt:lpstr>
      <vt:lpstr>Комплекс профилактических мероприятий «Пешеход»</vt:lpstr>
      <vt:lpstr>Презентация PowerPoint</vt:lpstr>
      <vt:lpstr>Проезд пешеходных переходов</vt:lpstr>
      <vt:lpstr>Административная ответственность</vt:lpstr>
      <vt:lpstr>Единый день безопасности дорожного движения</vt:lpstr>
      <vt:lpstr>Состояние аварийности</vt:lpstr>
      <vt:lpstr>Ответственность</vt:lpstr>
      <vt:lpstr>Нетрезвые пешеходы</vt:lpstr>
      <vt:lpstr>Административная ответственность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43</cp:revision>
  <dcterms:created xsi:type="dcterms:W3CDTF">2018-09-04T12:10:47Z</dcterms:created>
  <dcterms:modified xsi:type="dcterms:W3CDTF">2020-12-21T08:36:06Z</dcterms:modified>
</cp:coreProperties>
</file>