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950"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1056;&#1040;&#1041;&#1054;&#1058;&#1040;\&#1071;&#1065;&#1045;&#1053;&#1050;&#1054;\&#1058;&#1072;&#1073;&#1083;&#1080;&#1094;&#107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56;&#1040;&#1041;&#1054;&#1058;&#1040;\&#1071;&#1065;&#1045;&#1053;&#1050;&#1054;\&#1058;&#1072;&#1073;&#1083;&#1080;&#1094;&#107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893239196195105"/>
          <c:y val="2.2152088673138955E-2"/>
          <c:w val="0.83823708720036227"/>
          <c:h val="0.74206083178544469"/>
        </c:manualLayout>
      </c:layout>
      <c:bar3DChart>
        <c:barDir val="col"/>
        <c:grouping val="clustered"/>
        <c:varyColors val="0"/>
        <c:ser>
          <c:idx val="0"/>
          <c:order val="0"/>
          <c:tx>
            <c:strRef>
              <c:f>Лист1!$F$7</c:f>
              <c:strCache>
                <c:ptCount val="1"/>
                <c:pt idx="0">
                  <c:v>2021</c:v>
                </c:pt>
              </c:strCache>
            </c:strRef>
          </c:tx>
          <c:spPr>
            <a:solidFill>
              <a:srgbClr val="FFC000"/>
            </a:solidFill>
            <a:ln>
              <a:noFill/>
            </a:ln>
            <a:effectLst/>
            <a:sp3d/>
          </c:spPr>
          <c:invertIfNegative val="0"/>
          <c:cat>
            <c:strRef>
              <c:f>Лист1!$E$8:$E$11</c:f>
              <c:strCache>
                <c:ptCount val="4"/>
                <c:pt idx="0">
                  <c:v>ДТП</c:v>
                </c:pt>
                <c:pt idx="1">
                  <c:v>Ранено</c:v>
                </c:pt>
                <c:pt idx="2">
                  <c:v>Погибло</c:v>
                </c:pt>
                <c:pt idx="3">
                  <c:v>По вине детей</c:v>
                </c:pt>
              </c:strCache>
            </c:strRef>
          </c:cat>
          <c:val>
            <c:numRef>
              <c:f>Лист1!$F$8:$F$11</c:f>
              <c:numCache>
                <c:formatCode>General</c:formatCode>
                <c:ptCount val="4"/>
                <c:pt idx="0">
                  <c:v>13</c:v>
                </c:pt>
                <c:pt idx="1">
                  <c:v>13</c:v>
                </c:pt>
                <c:pt idx="2">
                  <c:v>0</c:v>
                </c:pt>
                <c:pt idx="3">
                  <c:v>5</c:v>
                </c:pt>
              </c:numCache>
            </c:numRef>
          </c:val>
        </c:ser>
        <c:ser>
          <c:idx val="1"/>
          <c:order val="1"/>
          <c:tx>
            <c:strRef>
              <c:f>Лист1!$G$7</c:f>
              <c:strCache>
                <c:ptCount val="1"/>
                <c:pt idx="0">
                  <c:v>2020</c:v>
                </c:pt>
              </c:strCache>
            </c:strRef>
          </c:tx>
          <c:spPr>
            <a:solidFill>
              <a:srgbClr val="92D050"/>
            </a:solidFill>
            <a:ln>
              <a:noFill/>
            </a:ln>
            <a:effectLst/>
            <a:sp3d/>
          </c:spPr>
          <c:invertIfNegative val="0"/>
          <c:cat>
            <c:strRef>
              <c:f>Лист1!$E$8:$E$11</c:f>
              <c:strCache>
                <c:ptCount val="4"/>
                <c:pt idx="0">
                  <c:v>ДТП</c:v>
                </c:pt>
                <c:pt idx="1">
                  <c:v>Ранено</c:v>
                </c:pt>
                <c:pt idx="2">
                  <c:v>Погибло</c:v>
                </c:pt>
                <c:pt idx="3">
                  <c:v>По вине детей</c:v>
                </c:pt>
              </c:strCache>
            </c:strRef>
          </c:cat>
          <c:val>
            <c:numRef>
              <c:f>Лист1!$G$8:$G$11</c:f>
              <c:numCache>
                <c:formatCode>General</c:formatCode>
                <c:ptCount val="4"/>
                <c:pt idx="0">
                  <c:v>15</c:v>
                </c:pt>
                <c:pt idx="1">
                  <c:v>17</c:v>
                </c:pt>
                <c:pt idx="2">
                  <c:v>1</c:v>
                </c:pt>
                <c:pt idx="3">
                  <c:v>3</c:v>
                </c:pt>
              </c:numCache>
            </c:numRef>
          </c:val>
        </c:ser>
        <c:dLbls>
          <c:showLegendKey val="0"/>
          <c:showVal val="0"/>
          <c:showCatName val="0"/>
          <c:showSerName val="0"/>
          <c:showPercent val="0"/>
          <c:showBubbleSize val="0"/>
        </c:dLbls>
        <c:gapWidth val="150"/>
        <c:shape val="box"/>
        <c:axId val="33380224"/>
        <c:axId val="33381760"/>
        <c:axId val="0"/>
      </c:bar3DChart>
      <c:catAx>
        <c:axId val="333802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33381760"/>
        <c:crosses val="autoZero"/>
        <c:auto val="1"/>
        <c:lblAlgn val="ctr"/>
        <c:lblOffset val="100"/>
        <c:noMultiLvlLbl val="0"/>
      </c:catAx>
      <c:valAx>
        <c:axId val="33381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333802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ru-RU"/>
          </a:p>
        </c:tx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smtClean="0"/>
              <a:t>Январь - март</a:t>
            </a:r>
            <a:endParaRPr lang="ru-RU" dirty="0"/>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417422003975197"/>
          <c:y val="8.9128959430001542E-2"/>
          <c:w val="0.86435504577726141"/>
          <c:h val="0.77762223211802883"/>
        </c:manualLayout>
      </c:layout>
      <c:bar3DChart>
        <c:barDir val="col"/>
        <c:grouping val="clustered"/>
        <c:varyColors val="0"/>
        <c:ser>
          <c:idx val="0"/>
          <c:order val="0"/>
          <c:tx>
            <c:strRef>
              <c:f>Лист1!$F$1</c:f>
              <c:strCache>
                <c:ptCount val="1"/>
                <c:pt idx="0">
                  <c:v>2021</c:v>
                </c:pt>
              </c:strCache>
            </c:strRef>
          </c:tx>
          <c:spPr>
            <a:solidFill>
              <a:srgbClr val="FFC000"/>
            </a:solidFill>
            <a:ln>
              <a:noFill/>
            </a:ln>
            <a:effectLst/>
            <a:sp3d/>
          </c:spPr>
          <c:invertIfNegative val="0"/>
          <c:cat>
            <c:strRef>
              <c:f>Лист1!$E$2:$E$5</c:f>
              <c:strCache>
                <c:ptCount val="4"/>
                <c:pt idx="0">
                  <c:v>Пешеходы</c:v>
                </c:pt>
                <c:pt idx="1">
                  <c:v>Пассажиры</c:v>
                </c:pt>
                <c:pt idx="2">
                  <c:v>Велосипедисты</c:v>
                </c:pt>
                <c:pt idx="3">
                  <c:v>Водители</c:v>
                </c:pt>
              </c:strCache>
            </c:strRef>
          </c:cat>
          <c:val>
            <c:numRef>
              <c:f>Лист1!$F$2:$F$5</c:f>
              <c:numCache>
                <c:formatCode>General</c:formatCode>
                <c:ptCount val="4"/>
                <c:pt idx="0">
                  <c:v>11</c:v>
                </c:pt>
                <c:pt idx="1">
                  <c:v>2</c:v>
                </c:pt>
                <c:pt idx="2">
                  <c:v>0</c:v>
                </c:pt>
                <c:pt idx="3">
                  <c:v>0</c:v>
                </c:pt>
              </c:numCache>
            </c:numRef>
          </c:val>
        </c:ser>
        <c:ser>
          <c:idx val="1"/>
          <c:order val="1"/>
          <c:tx>
            <c:strRef>
              <c:f>Лист1!$G$1</c:f>
              <c:strCache>
                <c:ptCount val="1"/>
                <c:pt idx="0">
                  <c:v>2020</c:v>
                </c:pt>
              </c:strCache>
            </c:strRef>
          </c:tx>
          <c:spPr>
            <a:solidFill>
              <a:srgbClr val="92D050"/>
            </a:solidFill>
            <a:ln>
              <a:noFill/>
            </a:ln>
            <a:effectLst/>
            <a:sp3d/>
          </c:spPr>
          <c:invertIfNegative val="0"/>
          <c:cat>
            <c:strRef>
              <c:f>Лист1!$E$2:$E$5</c:f>
              <c:strCache>
                <c:ptCount val="4"/>
                <c:pt idx="0">
                  <c:v>Пешеходы</c:v>
                </c:pt>
                <c:pt idx="1">
                  <c:v>Пассажиры</c:v>
                </c:pt>
                <c:pt idx="2">
                  <c:v>Велосипедисты</c:v>
                </c:pt>
                <c:pt idx="3">
                  <c:v>Водители</c:v>
                </c:pt>
              </c:strCache>
            </c:strRef>
          </c:cat>
          <c:val>
            <c:numRef>
              <c:f>Лист1!$G$2:$G$5</c:f>
              <c:numCache>
                <c:formatCode>General</c:formatCode>
                <c:ptCount val="4"/>
                <c:pt idx="0">
                  <c:v>9</c:v>
                </c:pt>
                <c:pt idx="1">
                  <c:v>8</c:v>
                </c:pt>
                <c:pt idx="2">
                  <c:v>0</c:v>
                </c:pt>
                <c:pt idx="3">
                  <c:v>0</c:v>
                </c:pt>
              </c:numCache>
            </c:numRef>
          </c:val>
        </c:ser>
        <c:dLbls>
          <c:showLegendKey val="0"/>
          <c:showVal val="0"/>
          <c:showCatName val="0"/>
          <c:showSerName val="0"/>
          <c:showPercent val="0"/>
          <c:showBubbleSize val="0"/>
        </c:dLbls>
        <c:gapWidth val="150"/>
        <c:shape val="box"/>
        <c:axId val="49150592"/>
        <c:axId val="55640448"/>
        <c:axId val="0"/>
      </c:bar3DChart>
      <c:catAx>
        <c:axId val="49150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5640448"/>
        <c:crosses val="autoZero"/>
        <c:auto val="1"/>
        <c:lblAlgn val="ctr"/>
        <c:lblOffset val="100"/>
        <c:noMultiLvlLbl val="0"/>
      </c:catAx>
      <c:valAx>
        <c:axId val="5564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9150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9C61695E-CD95-4720-9506-8FCBD2C97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869D755-319D-4318-A60C-43DE846FC380}" type="datetimeFigureOut">
              <a:rPr lang="en-US" smtClean="0"/>
              <a:pPr/>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2473E-305C-46D6-B084-E99FE8A17BDD}" type="slidenum">
              <a:rPr lang="en-US" smtClean="0"/>
              <a:pPr/>
              <a:t>‹#›</a:t>
            </a:fld>
            <a:endParaRPr lang="en-US"/>
          </a:p>
        </p:txBody>
      </p:sp>
    </p:spTree>
    <p:extLst>
      <p:ext uri="{BB962C8B-B14F-4D97-AF65-F5344CB8AC3E}">
        <p14:creationId xmlns:p14="http://schemas.microsoft.com/office/powerpoint/2010/main" val="249692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869D755-319D-4318-A60C-43DE846FC380}" type="datetimeFigureOut">
              <a:rPr lang="en-US" smtClean="0"/>
              <a:pPr/>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2473E-305C-46D6-B084-E99FE8A17BDD}" type="slidenum">
              <a:rPr lang="en-US" smtClean="0"/>
              <a:pPr/>
              <a:t>‹#›</a:t>
            </a:fld>
            <a:endParaRPr lang="en-US"/>
          </a:p>
        </p:txBody>
      </p:sp>
    </p:spTree>
    <p:extLst>
      <p:ext uri="{BB962C8B-B14F-4D97-AF65-F5344CB8AC3E}">
        <p14:creationId xmlns:p14="http://schemas.microsoft.com/office/powerpoint/2010/main" val="410798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869D755-319D-4318-A60C-43DE846FC380}" type="datetimeFigureOut">
              <a:rPr lang="en-US" smtClean="0"/>
              <a:pPr/>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2473E-305C-46D6-B084-E99FE8A17BDD}" type="slidenum">
              <a:rPr lang="en-US" smtClean="0"/>
              <a:pPr/>
              <a:t>‹#›</a:t>
            </a:fld>
            <a:endParaRPr lang="en-US"/>
          </a:p>
        </p:txBody>
      </p:sp>
    </p:spTree>
    <p:extLst>
      <p:ext uri="{BB962C8B-B14F-4D97-AF65-F5344CB8AC3E}">
        <p14:creationId xmlns:p14="http://schemas.microsoft.com/office/powerpoint/2010/main" val="203877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869D755-319D-4318-A60C-43DE846FC380}" type="datetimeFigureOut">
              <a:rPr lang="en-US" smtClean="0"/>
              <a:pPr/>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2473E-305C-46D6-B084-E99FE8A17BDD}" type="slidenum">
              <a:rPr lang="en-US" smtClean="0"/>
              <a:pPr/>
              <a:t>‹#›</a:t>
            </a:fld>
            <a:endParaRPr lang="en-US"/>
          </a:p>
        </p:txBody>
      </p:sp>
    </p:spTree>
    <p:extLst>
      <p:ext uri="{BB962C8B-B14F-4D97-AF65-F5344CB8AC3E}">
        <p14:creationId xmlns:p14="http://schemas.microsoft.com/office/powerpoint/2010/main" val="400060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869D755-319D-4318-A60C-43DE846FC380}" type="datetimeFigureOut">
              <a:rPr lang="en-US" smtClean="0"/>
              <a:pPr/>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2473E-305C-46D6-B084-E99FE8A17BDD}" type="slidenum">
              <a:rPr lang="en-US" smtClean="0"/>
              <a:pPr/>
              <a:t>‹#›</a:t>
            </a:fld>
            <a:endParaRPr lang="en-US"/>
          </a:p>
        </p:txBody>
      </p:sp>
    </p:spTree>
    <p:extLst>
      <p:ext uri="{BB962C8B-B14F-4D97-AF65-F5344CB8AC3E}">
        <p14:creationId xmlns:p14="http://schemas.microsoft.com/office/powerpoint/2010/main" val="200076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869D755-319D-4318-A60C-43DE846FC380}" type="datetimeFigureOut">
              <a:rPr lang="en-US" smtClean="0"/>
              <a:pPr/>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2473E-305C-46D6-B084-E99FE8A17BDD}" type="slidenum">
              <a:rPr lang="en-US" smtClean="0"/>
              <a:pPr/>
              <a:t>‹#›</a:t>
            </a:fld>
            <a:endParaRPr lang="en-US"/>
          </a:p>
        </p:txBody>
      </p:sp>
    </p:spTree>
    <p:extLst>
      <p:ext uri="{BB962C8B-B14F-4D97-AF65-F5344CB8AC3E}">
        <p14:creationId xmlns:p14="http://schemas.microsoft.com/office/powerpoint/2010/main" val="228874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869D755-319D-4318-A60C-43DE846FC380}" type="datetimeFigureOut">
              <a:rPr lang="en-US" smtClean="0"/>
              <a:pPr/>
              <a:t>4/9/2021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2473E-305C-46D6-B084-E99FE8A17BDD}" type="slidenum">
              <a:rPr lang="en-US" smtClean="0"/>
              <a:pPr/>
              <a:t>‹#›</a:t>
            </a:fld>
            <a:endParaRPr lang="en-US"/>
          </a:p>
        </p:txBody>
      </p:sp>
    </p:spTree>
    <p:extLst>
      <p:ext uri="{BB962C8B-B14F-4D97-AF65-F5344CB8AC3E}">
        <p14:creationId xmlns:p14="http://schemas.microsoft.com/office/powerpoint/2010/main" val="59422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869D755-319D-4318-A60C-43DE846FC380}" type="datetimeFigureOut">
              <a:rPr lang="en-US" smtClean="0"/>
              <a:pPr/>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2473E-305C-46D6-B084-E99FE8A17BDD}" type="slidenum">
              <a:rPr lang="en-US" smtClean="0"/>
              <a:pPr/>
              <a:t>‹#›</a:t>
            </a:fld>
            <a:endParaRPr lang="en-US"/>
          </a:p>
        </p:txBody>
      </p:sp>
    </p:spTree>
    <p:extLst>
      <p:ext uri="{BB962C8B-B14F-4D97-AF65-F5344CB8AC3E}">
        <p14:creationId xmlns:p14="http://schemas.microsoft.com/office/powerpoint/2010/main" val="781074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9D755-319D-4318-A60C-43DE846FC380}" type="datetimeFigureOut">
              <a:rPr lang="en-US" smtClean="0"/>
              <a:pPr/>
              <a:t>4/9/2021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2473E-305C-46D6-B084-E99FE8A17BDD}" type="slidenum">
              <a:rPr lang="en-US" smtClean="0"/>
              <a:pPr/>
              <a:t>‹#›</a:t>
            </a:fld>
            <a:endParaRPr lang="en-US"/>
          </a:p>
        </p:txBody>
      </p:sp>
    </p:spTree>
    <p:extLst>
      <p:ext uri="{BB962C8B-B14F-4D97-AF65-F5344CB8AC3E}">
        <p14:creationId xmlns:p14="http://schemas.microsoft.com/office/powerpoint/2010/main" val="276608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869D755-319D-4318-A60C-43DE846FC380}" type="datetimeFigureOut">
              <a:rPr lang="en-US" smtClean="0"/>
              <a:pPr/>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2473E-305C-46D6-B084-E99FE8A17BDD}" type="slidenum">
              <a:rPr lang="en-US" smtClean="0"/>
              <a:pPr/>
              <a:t>‹#›</a:t>
            </a:fld>
            <a:endParaRPr lang="en-US"/>
          </a:p>
        </p:txBody>
      </p:sp>
    </p:spTree>
    <p:extLst>
      <p:ext uri="{BB962C8B-B14F-4D97-AF65-F5344CB8AC3E}">
        <p14:creationId xmlns:p14="http://schemas.microsoft.com/office/powerpoint/2010/main" val="218293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869D755-319D-4318-A60C-43DE846FC380}" type="datetimeFigureOut">
              <a:rPr lang="en-US" smtClean="0"/>
              <a:pPr/>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2473E-305C-46D6-B084-E99FE8A17BDD}" type="slidenum">
              <a:rPr lang="en-US" smtClean="0"/>
              <a:pPr/>
              <a:t>‹#›</a:t>
            </a:fld>
            <a:endParaRPr lang="en-US"/>
          </a:p>
        </p:txBody>
      </p:sp>
    </p:spTree>
    <p:extLst>
      <p:ext uri="{BB962C8B-B14F-4D97-AF65-F5344CB8AC3E}">
        <p14:creationId xmlns:p14="http://schemas.microsoft.com/office/powerpoint/2010/main" val="337787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96CBE26B-9904-4F18-BC3D-FA9A8608074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9D755-319D-4318-A60C-43DE846FC380}" type="datetimeFigureOut">
              <a:rPr lang="en-US" smtClean="0"/>
              <a:pPr/>
              <a:t>4/9/2021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2473E-305C-46D6-B084-E99FE8A17BDD}" type="slidenum">
              <a:rPr lang="en-US" smtClean="0"/>
              <a:pPr/>
              <a:t>‹#›</a:t>
            </a:fld>
            <a:endParaRPr lang="en-US"/>
          </a:p>
        </p:txBody>
      </p:sp>
    </p:spTree>
    <p:extLst>
      <p:ext uri="{BB962C8B-B14F-4D97-AF65-F5344CB8AC3E}">
        <p14:creationId xmlns:p14="http://schemas.microsoft.com/office/powerpoint/2010/main" val="905639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396CA3C-502E-415A-8340-85244F5C7F00}"/>
              </a:ext>
            </a:extLst>
          </p:cNvPr>
          <p:cNvSpPr>
            <a:spLocks noGrp="1"/>
          </p:cNvSpPr>
          <p:nvPr>
            <p:ph type="ctrTitle"/>
          </p:nvPr>
        </p:nvSpPr>
        <p:spPr>
          <a:xfrm>
            <a:off x="685800" y="1334798"/>
            <a:ext cx="7772400" cy="2387600"/>
          </a:xfrm>
        </p:spPr>
        <p:txBody>
          <a:bodyPr/>
          <a:lstStyle/>
          <a:p>
            <a:r>
              <a:rPr lang="ru-RU" dirty="0" smtClean="0">
                <a:latin typeface="+mn-lt"/>
              </a:rPr>
              <a:t>Берегите детей!</a:t>
            </a:r>
            <a:endParaRPr lang="en-US" dirty="0">
              <a:latin typeface="+mn-lt"/>
            </a:endParaRPr>
          </a:p>
        </p:txBody>
      </p:sp>
    </p:spTree>
    <p:extLst>
      <p:ext uri="{BB962C8B-B14F-4D97-AF65-F5344CB8AC3E}">
        <p14:creationId xmlns:p14="http://schemas.microsoft.com/office/powerpoint/2010/main" val="1995044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43000" y="2573338"/>
            <a:ext cx="6858000" cy="684212"/>
          </a:xfrm>
        </p:spPr>
        <p:style>
          <a:lnRef idx="1">
            <a:schemeClr val="accent4"/>
          </a:lnRef>
          <a:fillRef idx="2">
            <a:schemeClr val="accent4"/>
          </a:fillRef>
          <a:effectRef idx="1">
            <a:schemeClr val="accent4"/>
          </a:effectRef>
          <a:fontRef idx="minor">
            <a:schemeClr val="dk1"/>
          </a:fontRef>
        </p:style>
        <p:txBody>
          <a:bodyPr>
            <a:normAutofit/>
          </a:bodyPr>
          <a:lstStyle/>
          <a:p>
            <a:r>
              <a:rPr lang="ru-RU" sz="3600" b="1" dirty="0" smtClean="0"/>
              <a:t>Спасибо за внимание!</a:t>
            </a:r>
            <a:endParaRPr lang="ru-RU" sz="3600" b="1" dirty="0"/>
          </a:p>
        </p:txBody>
      </p:sp>
      <p:sp>
        <p:nvSpPr>
          <p:cNvPr id="4" name="Rectangle 1"/>
          <p:cNvSpPr>
            <a:spLocks noChangeArrowheads="1"/>
          </p:cNvSpPr>
          <p:nvPr/>
        </p:nvSpPr>
        <p:spPr bwMode="auto">
          <a:xfrm>
            <a:off x="4643438" y="6215082"/>
            <a:ext cx="4214842" cy="30777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ОГАИ Центрального РУВД г.Минска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936452"/>
          </a:xfrm>
        </p:spPr>
        <p:style>
          <a:lnRef idx="1">
            <a:schemeClr val="accent4"/>
          </a:lnRef>
          <a:fillRef idx="2">
            <a:schemeClr val="accent4"/>
          </a:fillRef>
          <a:effectRef idx="1">
            <a:schemeClr val="accent4"/>
          </a:effectRef>
          <a:fontRef idx="minor">
            <a:schemeClr val="dk1"/>
          </a:fontRef>
        </p:style>
        <p:txBody>
          <a:bodyPr/>
          <a:lstStyle/>
          <a:p>
            <a:pPr algn="ctr"/>
            <a:r>
              <a:rPr lang="ru-RU" i="1" u="sng" dirty="0" smtClean="0"/>
              <a:t>Республиканская акция</a:t>
            </a:r>
            <a:endParaRPr lang="ru-RU" i="1" u="sng" dirty="0"/>
          </a:p>
        </p:txBody>
      </p:sp>
      <p:sp>
        <p:nvSpPr>
          <p:cNvPr id="3" name="Содержимое 2"/>
          <p:cNvSpPr>
            <a:spLocks noGrp="1"/>
          </p:cNvSpPr>
          <p:nvPr>
            <p:ph sz="half" idx="1"/>
          </p:nvPr>
        </p:nvSpPr>
        <p:spPr>
          <a:xfrm>
            <a:off x="5148648" y="3838832"/>
            <a:ext cx="3501595" cy="2833816"/>
          </a:xfrm>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marL="0" indent="0">
              <a:lnSpc>
                <a:spcPct val="110000"/>
              </a:lnSpc>
              <a:spcBef>
                <a:spcPts val="0"/>
              </a:spcBef>
              <a:buNone/>
            </a:pPr>
            <a:r>
              <a:rPr lang="ru-RU" sz="2400" dirty="0" smtClean="0"/>
              <a:t>С целью предупреждения детского дорожно-транспортного травматизма </a:t>
            </a:r>
            <a:r>
              <a:rPr lang="ru-RU" sz="2400" b="1" dirty="0" smtClean="0"/>
              <a:t>со 2 по 9 апреля 2021 года </a:t>
            </a:r>
            <a:r>
              <a:rPr lang="ru-RU" sz="2400" dirty="0" smtClean="0"/>
              <a:t>столичная Госавтоинспекция проведёт республиканскую профилактическую акцию </a:t>
            </a:r>
            <a:r>
              <a:rPr lang="ru-RU" sz="2400" b="1" dirty="0" smtClean="0"/>
              <a:t>«Берегите детей!».</a:t>
            </a:r>
            <a:endParaRPr lang="ru-RU" sz="2400" b="1" dirty="0"/>
          </a:p>
        </p:txBody>
      </p:sp>
      <p:pic>
        <p:nvPicPr>
          <p:cNvPr id="1026" name="Picture 2" descr="C:\Users\АиП_ОГАИ\Desktop\unnamed.jpg"/>
          <p:cNvPicPr>
            <a:picLocks noChangeAspect="1" noChangeArrowheads="1"/>
          </p:cNvPicPr>
          <p:nvPr/>
        </p:nvPicPr>
        <p:blipFill>
          <a:blip r:embed="rId2"/>
          <a:srcRect/>
          <a:stretch>
            <a:fillRect/>
          </a:stretch>
        </p:blipFill>
        <p:spPr bwMode="auto">
          <a:xfrm>
            <a:off x="5032666" y="1548714"/>
            <a:ext cx="3460546" cy="2059545"/>
          </a:xfrm>
          <a:prstGeom prst="rect">
            <a:avLst/>
          </a:prstGeom>
          <a:noFill/>
        </p:spPr>
      </p:pic>
      <p:sp>
        <p:nvSpPr>
          <p:cNvPr id="6" name="Прямоугольник 5"/>
          <p:cNvSpPr/>
          <p:nvPr/>
        </p:nvSpPr>
        <p:spPr>
          <a:xfrm>
            <a:off x="255373" y="1842864"/>
            <a:ext cx="4572000" cy="3139321"/>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ru-RU" dirty="0" smtClean="0"/>
              <a:t>Период окончания школьных каникул и начало учебного процесса характеризуется наличием ряда угроз обеспечения безопасности детей на дорогах. Одним из основных рисков является увеличение интенсивности движения автотранспорта вблизи школ, обусловленное активным использованием родителями личных автомобилей. За время каникул дети в той или иной мере утрачивают навыки безопасного поведения на дороге.</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051782"/>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ru-RU" sz="4000" i="1" u="sng" dirty="0" smtClean="0"/>
              <a:t>Дорожно-транспортная обстановка</a:t>
            </a:r>
            <a:endParaRPr lang="ru-RU" sz="4000" i="1" u="sng" dirty="0"/>
          </a:p>
        </p:txBody>
      </p:sp>
      <p:graphicFrame>
        <p:nvGraphicFramePr>
          <p:cNvPr id="5" name="Диаграмма 4"/>
          <p:cNvGraphicFramePr/>
          <p:nvPr/>
        </p:nvGraphicFramePr>
        <p:xfrm>
          <a:off x="4147752" y="3342502"/>
          <a:ext cx="4642022" cy="3148913"/>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4164227" y="1830513"/>
            <a:ext cx="4572000" cy="1200329"/>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ru-RU" dirty="0" smtClean="0"/>
              <a:t>Так, за </a:t>
            </a:r>
            <a:r>
              <a:rPr lang="ru-RU" b="1" dirty="0" smtClean="0"/>
              <a:t>январь-март 2021 года </a:t>
            </a:r>
            <a:r>
              <a:rPr lang="ru-RU" dirty="0" smtClean="0"/>
              <a:t>на дорогах столицы зарегистрировано </a:t>
            </a:r>
            <a:r>
              <a:rPr lang="ru-RU" b="1" dirty="0" smtClean="0"/>
              <a:t>13 ДТП (2020 – 15), </a:t>
            </a:r>
            <a:r>
              <a:rPr lang="ru-RU" dirty="0" smtClean="0"/>
              <a:t>в которых </a:t>
            </a:r>
            <a:r>
              <a:rPr lang="ru-RU" b="1" dirty="0" smtClean="0"/>
              <a:t>13 </a:t>
            </a:r>
            <a:r>
              <a:rPr lang="ru-RU" dirty="0" smtClean="0"/>
              <a:t>несовершеннолетних </a:t>
            </a:r>
            <a:r>
              <a:rPr lang="ru-RU" b="1" dirty="0" smtClean="0"/>
              <a:t>(2020-17) </a:t>
            </a:r>
            <a:r>
              <a:rPr lang="ru-RU" dirty="0" smtClean="0"/>
              <a:t>были травмированы.</a:t>
            </a:r>
            <a:endParaRPr lang="ru-RU" dirty="0"/>
          </a:p>
        </p:txBody>
      </p:sp>
      <p:pic>
        <p:nvPicPr>
          <p:cNvPr id="2050" name="Picture 2" descr="C:\Users\АиП_ОГАИ\Desktop\unnamed.jpg"/>
          <p:cNvPicPr>
            <a:picLocks noChangeAspect="1" noChangeArrowheads="1"/>
          </p:cNvPicPr>
          <p:nvPr/>
        </p:nvPicPr>
        <p:blipFill>
          <a:blip r:embed="rId3"/>
          <a:srcRect/>
          <a:stretch>
            <a:fillRect/>
          </a:stretch>
        </p:blipFill>
        <p:spPr bwMode="auto">
          <a:xfrm>
            <a:off x="611585" y="2339547"/>
            <a:ext cx="2996158" cy="199548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95292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ru-RU" i="1" u="sng" dirty="0" smtClean="0"/>
              <a:t>Категории пострадавших детей</a:t>
            </a:r>
            <a:endParaRPr lang="ru-RU" i="1" u="sng" dirty="0"/>
          </a:p>
        </p:txBody>
      </p:sp>
      <p:sp>
        <p:nvSpPr>
          <p:cNvPr id="4" name="Содержимое 3"/>
          <p:cNvSpPr>
            <a:spLocks noGrp="1"/>
          </p:cNvSpPr>
          <p:nvPr>
            <p:ph sz="half" idx="2"/>
          </p:nvPr>
        </p:nvSpPr>
        <p:spPr>
          <a:xfrm>
            <a:off x="329514" y="1927654"/>
            <a:ext cx="3023285" cy="2743199"/>
          </a:xfrm>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r>
              <a:rPr lang="ru-RU" dirty="0" smtClean="0"/>
              <a:t>Анализ детского дорожно-транспортного травматизма показал, что:</a:t>
            </a:r>
            <a:endParaRPr lang="ru-RU" b="1" dirty="0" smtClean="0"/>
          </a:p>
          <a:p>
            <a:r>
              <a:rPr lang="ru-RU" b="1" dirty="0" smtClean="0"/>
              <a:t>11 </a:t>
            </a:r>
            <a:r>
              <a:rPr lang="ru-RU" dirty="0" smtClean="0"/>
              <a:t>детей – пешеходы (2020 год – 9)</a:t>
            </a:r>
          </a:p>
          <a:p>
            <a:r>
              <a:rPr lang="ru-RU" b="1" dirty="0" smtClean="0"/>
              <a:t>2</a:t>
            </a:r>
            <a:r>
              <a:rPr lang="ru-RU" dirty="0" smtClean="0"/>
              <a:t> ребенка – пассажиры (2020 год – 8)</a:t>
            </a:r>
            <a:endParaRPr lang="ru-RU" dirty="0"/>
          </a:p>
        </p:txBody>
      </p:sp>
      <p:graphicFrame>
        <p:nvGraphicFramePr>
          <p:cNvPr id="7" name="Диаграмма 6"/>
          <p:cNvGraphicFramePr/>
          <p:nvPr/>
        </p:nvGraphicFramePr>
        <p:xfrm>
          <a:off x="3435178" y="1530179"/>
          <a:ext cx="5535827" cy="5142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39179" y="3102490"/>
            <a:ext cx="3886200" cy="3314786"/>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r>
              <a:rPr lang="ru-RU" i="1" dirty="0" smtClean="0"/>
              <a:t>В период акции особое внимание будет уделено организации работы по профилактике нарушений ПДД, контролю состояния улично-дорожной сети и организации дорожного движения вблизи школ, а также обеспечению действенного контроля за выполнением водителями правил перевозки детей в транспортном средстве.</a:t>
            </a:r>
            <a:endParaRPr lang="ru-RU" i="1" dirty="0"/>
          </a:p>
        </p:txBody>
      </p:sp>
      <p:sp>
        <p:nvSpPr>
          <p:cNvPr id="4" name="Содержимое 3"/>
          <p:cNvSpPr>
            <a:spLocks noGrp="1"/>
          </p:cNvSpPr>
          <p:nvPr>
            <p:ph sz="half" idx="2"/>
          </p:nvPr>
        </p:nvSpPr>
        <p:spPr>
          <a:xfrm>
            <a:off x="4884523" y="458144"/>
            <a:ext cx="3886200" cy="2647521"/>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r>
              <a:rPr lang="ru-RU" i="1" dirty="0" smtClean="0"/>
              <a:t>Не допустить и предупредить ДТП с участием детей, а также воспитать грамотных и дисциплинированных участников дорожного движения не только основополагающая задача для Госавтоинспекции, но и для родителей и педагогов.</a:t>
            </a:r>
            <a:endParaRPr lang="ru-RU" dirty="0"/>
          </a:p>
        </p:txBody>
      </p:sp>
      <p:pic>
        <p:nvPicPr>
          <p:cNvPr id="3074" name="Picture 2" descr="C:\Users\АиП_ОГАИ\Desktop\school-children-cross-the-road-in-medical-masks-children-go-to-school_109285-5760.jpg"/>
          <p:cNvPicPr>
            <a:picLocks noChangeAspect="1" noChangeArrowheads="1"/>
          </p:cNvPicPr>
          <p:nvPr/>
        </p:nvPicPr>
        <p:blipFill>
          <a:blip r:embed="rId2"/>
          <a:srcRect/>
          <a:stretch>
            <a:fillRect/>
          </a:stretch>
        </p:blipFill>
        <p:spPr bwMode="auto">
          <a:xfrm>
            <a:off x="617837" y="524373"/>
            <a:ext cx="3541841" cy="2359342"/>
          </a:xfrm>
          <a:prstGeom prst="rect">
            <a:avLst/>
          </a:prstGeom>
          <a:noFill/>
        </p:spPr>
      </p:pic>
      <p:pic>
        <p:nvPicPr>
          <p:cNvPr id="3075" name="Picture 3" descr="C:\Users\АиП_ОГАИ\Desktop\perehod_1.jpg"/>
          <p:cNvPicPr>
            <a:picLocks noChangeAspect="1" noChangeArrowheads="1"/>
          </p:cNvPicPr>
          <p:nvPr/>
        </p:nvPicPr>
        <p:blipFill>
          <a:blip r:embed="rId3"/>
          <a:srcRect/>
          <a:stretch>
            <a:fillRect/>
          </a:stretch>
        </p:blipFill>
        <p:spPr bwMode="auto">
          <a:xfrm>
            <a:off x="4772024" y="3400425"/>
            <a:ext cx="4067175" cy="29051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863599"/>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ru-RU" i="1" u="sng" dirty="0" smtClean="0"/>
              <a:t>Госавтоинспекция напоминает!</a:t>
            </a:r>
            <a:endParaRPr lang="ru-RU" i="1" u="sng" dirty="0"/>
          </a:p>
        </p:txBody>
      </p:sp>
      <p:sp>
        <p:nvSpPr>
          <p:cNvPr id="3" name="Содержимое 2"/>
          <p:cNvSpPr>
            <a:spLocks noGrp="1"/>
          </p:cNvSpPr>
          <p:nvPr>
            <p:ph sz="half" idx="1"/>
          </p:nvPr>
        </p:nvSpPr>
        <p:spPr>
          <a:xfrm>
            <a:off x="3867151" y="1476374"/>
            <a:ext cx="5038724" cy="5210175"/>
          </a:xfrm>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marL="0" indent="0">
              <a:lnSpc>
                <a:spcPct val="120000"/>
              </a:lnSpc>
              <a:spcBef>
                <a:spcPts val="0"/>
              </a:spcBef>
              <a:buNone/>
            </a:pPr>
            <a:r>
              <a:rPr lang="ru-RU" i="1" dirty="0" smtClean="0"/>
              <a:t>В соответствии с </a:t>
            </a:r>
            <a:r>
              <a:rPr lang="ru-RU" b="1" i="1" dirty="0" smtClean="0"/>
              <a:t>п. 178 </a:t>
            </a:r>
            <a:r>
              <a:rPr lang="ru-RU" i="1" dirty="0" smtClean="0"/>
              <a:t>Правил дорожного движения перевозка детей в легковом автомобиле, оборудованном ремнями безопасности, должна осуществляться с использованием:</a:t>
            </a:r>
          </a:p>
          <a:p>
            <a:pPr marL="0" indent="0">
              <a:lnSpc>
                <a:spcPct val="120000"/>
              </a:lnSpc>
              <a:spcBef>
                <a:spcPts val="0"/>
              </a:spcBef>
              <a:buNone/>
            </a:pPr>
            <a:endParaRPr lang="ru-RU" i="1" dirty="0" smtClean="0"/>
          </a:p>
          <a:p>
            <a:pPr marL="0" indent="0">
              <a:lnSpc>
                <a:spcPct val="120000"/>
              </a:lnSpc>
              <a:spcBef>
                <a:spcPts val="0"/>
              </a:spcBef>
            </a:pPr>
            <a:r>
              <a:rPr lang="ru-RU" dirty="0" smtClean="0"/>
              <a:t>детских удерживающих устройств, соответствующих весу и росту ребенка, – </a:t>
            </a:r>
            <a:r>
              <a:rPr lang="ru-RU" b="1" dirty="0" smtClean="0"/>
              <a:t>в возрасте до пяти лет;</a:t>
            </a:r>
          </a:p>
          <a:p>
            <a:pPr marL="0" indent="0">
              <a:lnSpc>
                <a:spcPct val="120000"/>
              </a:lnSpc>
              <a:spcBef>
                <a:spcPts val="0"/>
              </a:spcBef>
            </a:pPr>
            <a:r>
              <a:rPr lang="ru-RU" dirty="0" smtClean="0"/>
              <a:t>детских удерживающих устройств, соответствующих весу и росту ребенка, иных средств (бустеров, специальных подушек для сидения, дополнительных сидений), позволяющих безопасно пристегнуть ребенка с помощью ремней безопасности, предусмотренных конструкцией транспортного средства, </a:t>
            </a:r>
            <a:r>
              <a:rPr lang="ru-RU" b="1" dirty="0" smtClean="0"/>
              <a:t>– в возрасте от пяти до двенадцати лет.</a:t>
            </a:r>
          </a:p>
          <a:p>
            <a:pPr marL="0" indent="0">
              <a:lnSpc>
                <a:spcPct val="120000"/>
              </a:lnSpc>
              <a:spcBef>
                <a:spcPts val="0"/>
              </a:spcBef>
            </a:pPr>
            <a:endParaRPr lang="ru-RU" dirty="0"/>
          </a:p>
        </p:txBody>
      </p:sp>
      <p:pic>
        <p:nvPicPr>
          <p:cNvPr id="4098" name="Picture 2" descr="C:\Users\АиП_ОГАИ\Desktop\news_file_112104_5bcec8d12dc6a.jpeg"/>
          <p:cNvPicPr>
            <a:picLocks noChangeAspect="1" noChangeArrowheads="1"/>
          </p:cNvPicPr>
          <p:nvPr/>
        </p:nvPicPr>
        <p:blipFill>
          <a:blip r:embed="rId2" cstate="print"/>
          <a:srcRect/>
          <a:stretch>
            <a:fillRect/>
          </a:stretch>
        </p:blipFill>
        <p:spPr bwMode="auto">
          <a:xfrm>
            <a:off x="190500" y="1465262"/>
            <a:ext cx="3467100" cy="2287587"/>
          </a:xfrm>
          <a:prstGeom prst="rect">
            <a:avLst/>
          </a:prstGeom>
          <a:noFill/>
        </p:spPr>
      </p:pic>
      <p:pic>
        <p:nvPicPr>
          <p:cNvPr id="4099" name="Picture 3" descr="C:\Users\АиП_ОГАИ\Desktop\626b614b1543f0de2ba588a5ec61f12c.jpg"/>
          <p:cNvPicPr>
            <a:picLocks noChangeAspect="1" noChangeArrowheads="1"/>
          </p:cNvPicPr>
          <p:nvPr/>
        </p:nvPicPr>
        <p:blipFill>
          <a:blip r:embed="rId3"/>
          <a:srcRect/>
          <a:stretch>
            <a:fillRect/>
          </a:stretch>
        </p:blipFill>
        <p:spPr bwMode="auto">
          <a:xfrm>
            <a:off x="137982" y="4133851"/>
            <a:ext cx="3526253" cy="239077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33375" y="1457326"/>
            <a:ext cx="4181475" cy="5153024"/>
          </a:xfrm>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marL="0" indent="0">
              <a:lnSpc>
                <a:spcPct val="120000"/>
              </a:lnSpc>
              <a:spcBef>
                <a:spcPts val="0"/>
              </a:spcBef>
            </a:pPr>
            <a:r>
              <a:rPr lang="ru-RU" dirty="0" smtClean="0"/>
              <a:t>Допускается перевозить детей в возрасте до двенадцати лет без использования удерживающих устройств в случае, если рост ребенка </a:t>
            </a:r>
            <a:r>
              <a:rPr lang="ru-RU" b="1" dirty="0" smtClean="0"/>
              <a:t>превышает 150 сантиметров</a:t>
            </a:r>
            <a:r>
              <a:rPr lang="ru-RU" dirty="0" smtClean="0"/>
              <a:t>, а также в автомобиле-такси.</a:t>
            </a:r>
          </a:p>
          <a:p>
            <a:pPr marL="0" indent="0">
              <a:lnSpc>
                <a:spcPct val="120000"/>
              </a:lnSpc>
              <a:spcBef>
                <a:spcPts val="0"/>
              </a:spcBef>
            </a:pPr>
            <a:endParaRPr lang="ru-RU" dirty="0" smtClean="0"/>
          </a:p>
          <a:p>
            <a:pPr marL="0" indent="0">
              <a:lnSpc>
                <a:spcPct val="120000"/>
              </a:lnSpc>
              <a:spcBef>
                <a:spcPts val="0"/>
              </a:spcBef>
            </a:pPr>
            <a:r>
              <a:rPr lang="ru-RU" dirty="0" smtClean="0"/>
              <a:t>Запрещается перевозка детей на переднем сиденье легкового автомобиля с использованием детских удерживающих устройств, соответствующих весу и росту ребенка, спинка которых развернута к лобовому стеклу транспортного средства, если переднее сиденье имеет подушку безопасности, за исключением случая, когда механизм фронтальной подушки безопасности отключен.</a:t>
            </a:r>
          </a:p>
          <a:p>
            <a:endParaRPr lang="ru-RU" dirty="0"/>
          </a:p>
        </p:txBody>
      </p:sp>
      <p:sp>
        <p:nvSpPr>
          <p:cNvPr id="4" name="Содержимое 3"/>
          <p:cNvSpPr>
            <a:spLocks noGrp="1"/>
          </p:cNvSpPr>
          <p:nvPr>
            <p:ph sz="half" idx="2"/>
          </p:nvPr>
        </p:nvSpPr>
        <p:spPr>
          <a:xfrm>
            <a:off x="4810125" y="4629149"/>
            <a:ext cx="3886200" cy="1662113"/>
          </a:xfrm>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marL="0" indent="0" algn="ctr">
              <a:lnSpc>
                <a:spcPct val="120000"/>
              </a:lnSpc>
              <a:spcBef>
                <a:spcPts val="0"/>
              </a:spcBef>
            </a:pPr>
            <a:r>
              <a:rPr lang="ru-RU" dirty="0" smtClean="0"/>
              <a:t>В соответствии с п. 181.6 ПДД запрещается перевозить детей на коленях у водителя, у пассажира на переднем сиденье легкового автомобиля.</a:t>
            </a:r>
          </a:p>
          <a:p>
            <a:endParaRPr lang="ru-RU" dirty="0"/>
          </a:p>
        </p:txBody>
      </p:sp>
      <p:sp>
        <p:nvSpPr>
          <p:cNvPr id="5" name="Заголовок 1"/>
          <p:cNvSpPr>
            <a:spLocks noGrp="1"/>
          </p:cNvSpPr>
          <p:nvPr>
            <p:ph type="title"/>
          </p:nvPr>
        </p:nvSpPr>
        <p:spPr>
          <a:xfrm>
            <a:off x="628650" y="365126"/>
            <a:ext cx="7886700" cy="863599"/>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ru-RU" i="1" u="sng" dirty="0" smtClean="0"/>
              <a:t>Госавтоинспекция напоминает!</a:t>
            </a:r>
            <a:endParaRPr lang="ru-RU" i="1" u="sng" dirty="0"/>
          </a:p>
        </p:txBody>
      </p:sp>
      <p:pic>
        <p:nvPicPr>
          <p:cNvPr id="5122" name="Picture 2" descr="C:\Users\АиП_ОГАИ\Desktop\Choice_001.jpg"/>
          <p:cNvPicPr>
            <a:picLocks noChangeAspect="1" noChangeArrowheads="1"/>
          </p:cNvPicPr>
          <p:nvPr/>
        </p:nvPicPr>
        <p:blipFill>
          <a:blip r:embed="rId2" cstate="print"/>
          <a:srcRect/>
          <a:stretch>
            <a:fillRect/>
          </a:stretch>
        </p:blipFill>
        <p:spPr bwMode="auto">
          <a:xfrm>
            <a:off x="4714875" y="1647825"/>
            <a:ext cx="4133850" cy="2667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971925" y="466724"/>
            <a:ext cx="5048250" cy="5915025"/>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ru-RU" i="1" dirty="0" smtClean="0"/>
              <a:t>Обучение детей правильному поведению на дороге необходимо начинать с раннего возраста, а также  разъяснять, чего собственно на дороге надо бояться и показать где их может подстерегать опасность. Даже если переход улицы кажется чем-то обыденным и простым, важно помнить что пешеходный переход – место повышенной опасности, поэтому весьма важно подавать исключительно правильный пример для подрастающего поколения.</a:t>
            </a:r>
            <a:endParaRPr lang="ru-RU" dirty="0"/>
          </a:p>
        </p:txBody>
      </p:sp>
      <p:pic>
        <p:nvPicPr>
          <p:cNvPr id="6146" name="Picture 2" descr="C:\Users\АиП_ОГАИ\Desktop\c460c26b73f3bfd9e83c78611f551fe5290858353.jpg"/>
          <p:cNvPicPr>
            <a:picLocks noChangeAspect="1" noChangeArrowheads="1"/>
          </p:cNvPicPr>
          <p:nvPr/>
        </p:nvPicPr>
        <p:blipFill>
          <a:blip r:embed="rId2" cstate="print"/>
          <a:srcRect/>
          <a:stretch>
            <a:fillRect/>
          </a:stretch>
        </p:blipFill>
        <p:spPr bwMode="auto">
          <a:xfrm>
            <a:off x="199535" y="1781175"/>
            <a:ext cx="3519977" cy="230028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257675" y="381000"/>
            <a:ext cx="4667249" cy="6219825"/>
          </a:xfr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pPr marL="0" indent="0">
              <a:lnSpc>
                <a:spcPct val="120000"/>
              </a:lnSpc>
              <a:spcBef>
                <a:spcPts val="0"/>
              </a:spcBef>
            </a:pPr>
            <a:r>
              <a:rPr lang="ru-RU" sz="3300" b="1" i="1" dirty="0" smtClean="0">
                <a:latin typeface="+mj-lt"/>
              </a:rPr>
              <a:t>Необходимо объяснять ребенку, чего собственно на дороге надо бояться и где его может подстерегать опасность. Будьте примерным пешеходом и научите Вашего ребенка соблюдать три простых правила перехода улицы:</a:t>
            </a:r>
          </a:p>
          <a:p>
            <a:pPr marL="0" indent="0">
              <a:lnSpc>
                <a:spcPct val="120000"/>
              </a:lnSpc>
              <a:spcBef>
                <a:spcPts val="0"/>
              </a:spcBef>
            </a:pPr>
            <a:endParaRPr lang="ru-RU" sz="3300" i="1" dirty="0" smtClean="0">
              <a:latin typeface="+mj-lt"/>
            </a:endParaRPr>
          </a:p>
          <a:p>
            <a:pPr marL="0" lvl="0" indent="0">
              <a:lnSpc>
                <a:spcPct val="120000"/>
              </a:lnSpc>
              <a:spcBef>
                <a:spcPts val="0"/>
              </a:spcBef>
            </a:pPr>
            <a:r>
              <a:rPr lang="ru-RU" sz="3300" i="1" dirty="0" smtClean="0">
                <a:latin typeface="+mj-lt"/>
              </a:rPr>
              <a:t>Остановитесь, прежде чем ступить на дорогу, посмотрите налево и направо, убедитесь, что все машины остановились и пропускают Вас.</a:t>
            </a:r>
          </a:p>
          <a:p>
            <a:pPr marL="0" lvl="0" indent="0">
              <a:lnSpc>
                <a:spcPct val="120000"/>
              </a:lnSpc>
              <a:spcBef>
                <a:spcPts val="0"/>
              </a:spcBef>
            </a:pPr>
            <a:r>
              <a:rPr lang="ru-RU" sz="3300" i="1" dirty="0" smtClean="0">
                <a:latin typeface="+mj-lt"/>
              </a:rPr>
              <a:t>Не  выходите  на  проезжую  часть  из-за  стоящего  транспорта. Неожиданное появление человека перед быстро движущимся автомобилем не позволяет водителю избежать  наезда  на  пешехода  или  может  привести  к  иной  аварии  с  тяжкими последствиями</a:t>
            </a:r>
          </a:p>
          <a:p>
            <a:pPr marL="0" lvl="0" indent="0">
              <a:lnSpc>
                <a:spcPct val="120000"/>
              </a:lnSpc>
              <a:spcBef>
                <a:spcPts val="0"/>
              </a:spcBef>
            </a:pPr>
            <a:r>
              <a:rPr lang="ru-RU" sz="3300" i="1" dirty="0" smtClean="0">
                <a:latin typeface="+mj-lt"/>
              </a:rPr>
              <a:t>В темное время суток обязательно обозначайте себя </a:t>
            </a:r>
            <a:r>
              <a:rPr lang="ru-RU" sz="3300" i="1" dirty="0" err="1" smtClean="0">
                <a:latin typeface="+mj-lt"/>
              </a:rPr>
              <a:t>световозвращающими</a:t>
            </a:r>
            <a:r>
              <a:rPr lang="ru-RU" sz="3300" i="1" dirty="0" smtClean="0">
                <a:latin typeface="+mj-lt"/>
              </a:rPr>
              <a:t> элементами, которые помогут водителю заметить пешехода с большего расстояния.</a:t>
            </a:r>
          </a:p>
          <a:p>
            <a:endParaRPr lang="ru-RU" dirty="0"/>
          </a:p>
        </p:txBody>
      </p:sp>
      <p:pic>
        <p:nvPicPr>
          <p:cNvPr id="7170" name="Picture 2" descr="C:\Users\АиП_ОГАИ\Desktop\IMG_0028-a7bfc701e9f3960f6705a7afb2062d482b08458e.JPG"/>
          <p:cNvPicPr>
            <a:picLocks noChangeAspect="1" noChangeArrowheads="1"/>
          </p:cNvPicPr>
          <p:nvPr/>
        </p:nvPicPr>
        <p:blipFill>
          <a:blip r:embed="rId2"/>
          <a:srcRect/>
          <a:stretch>
            <a:fillRect/>
          </a:stretch>
        </p:blipFill>
        <p:spPr bwMode="auto">
          <a:xfrm>
            <a:off x="180974" y="1628775"/>
            <a:ext cx="3838575" cy="27432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TotalTime>
  <Words>576</Words>
  <Application>Microsoft Office PowerPoint</Application>
  <PresentationFormat>Экран (4:3)</PresentationFormat>
  <Paragraphs>31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Берегите детей!</vt:lpstr>
      <vt:lpstr>Республиканская акция</vt:lpstr>
      <vt:lpstr>Дорожно-транспортная обстановка</vt:lpstr>
      <vt:lpstr>Категории пострадавших детей</vt:lpstr>
      <vt:lpstr>Презентация PowerPoint</vt:lpstr>
      <vt:lpstr>Госавтоинспекция напоминает!</vt:lpstr>
      <vt:lpstr>Госавтоинспекция напоминает!</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priemnaya</cp:lastModifiedBy>
  <cp:revision>5</cp:revision>
  <dcterms:created xsi:type="dcterms:W3CDTF">2020-10-04T11:23:22Z</dcterms:created>
  <dcterms:modified xsi:type="dcterms:W3CDTF">2021-04-09T10:36:06Z</dcterms:modified>
</cp:coreProperties>
</file>